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23" r:id="rId6"/>
    <p:sldMasterId id="2147484528" r:id="rId7"/>
    <p:sldMasterId id="2147484532" r:id="rId8"/>
    <p:sldMasterId id="2147484543" r:id="rId9"/>
    <p:sldMasterId id="2147484547" r:id="rId10"/>
    <p:sldMasterId id="2147484552" r:id="rId11"/>
  </p:sldMasterIdLst>
  <p:notesMasterIdLst>
    <p:notesMasterId r:id="rId66"/>
  </p:notesMasterIdLst>
  <p:handoutMasterIdLst>
    <p:handoutMasterId r:id="rId67"/>
  </p:handoutMasterIdLst>
  <p:sldIdLst>
    <p:sldId id="1633" r:id="rId12"/>
    <p:sldId id="1634" r:id="rId13"/>
    <p:sldId id="1636" r:id="rId14"/>
    <p:sldId id="1564" r:id="rId15"/>
    <p:sldId id="1637" r:id="rId16"/>
    <p:sldId id="1638" r:id="rId17"/>
    <p:sldId id="1639" r:id="rId18"/>
    <p:sldId id="1640" r:id="rId19"/>
    <p:sldId id="1641" r:id="rId20"/>
    <p:sldId id="1642" r:id="rId21"/>
    <p:sldId id="1643" r:id="rId22"/>
    <p:sldId id="1644" r:id="rId23"/>
    <p:sldId id="1645" r:id="rId24"/>
    <p:sldId id="1646" r:id="rId25"/>
    <p:sldId id="1647" r:id="rId26"/>
    <p:sldId id="1648" r:id="rId27"/>
    <p:sldId id="1649" r:id="rId28"/>
    <p:sldId id="1650" r:id="rId29"/>
    <p:sldId id="1651" r:id="rId30"/>
    <p:sldId id="1652" r:id="rId31"/>
    <p:sldId id="1653" r:id="rId32"/>
    <p:sldId id="1654" r:id="rId33"/>
    <p:sldId id="1655" r:id="rId34"/>
    <p:sldId id="1656" r:id="rId35"/>
    <p:sldId id="1657" r:id="rId36"/>
    <p:sldId id="1658" r:id="rId37"/>
    <p:sldId id="1659" r:id="rId38"/>
    <p:sldId id="1660" r:id="rId39"/>
    <p:sldId id="1661" r:id="rId40"/>
    <p:sldId id="1662" r:id="rId41"/>
    <p:sldId id="1663" r:id="rId42"/>
    <p:sldId id="1664" r:id="rId43"/>
    <p:sldId id="1665" r:id="rId44"/>
    <p:sldId id="1666" r:id="rId45"/>
    <p:sldId id="1667" r:id="rId46"/>
    <p:sldId id="1668" r:id="rId47"/>
    <p:sldId id="1669" r:id="rId48"/>
    <p:sldId id="1670" r:id="rId49"/>
    <p:sldId id="1674" r:id="rId50"/>
    <p:sldId id="1672" r:id="rId51"/>
    <p:sldId id="1671" r:id="rId52"/>
    <p:sldId id="1675" r:id="rId53"/>
    <p:sldId id="1676" r:id="rId54"/>
    <p:sldId id="1677" r:id="rId55"/>
    <p:sldId id="1678" r:id="rId56"/>
    <p:sldId id="1679" r:id="rId57"/>
    <p:sldId id="1680" r:id="rId58"/>
    <p:sldId id="1681" r:id="rId59"/>
    <p:sldId id="1683" r:id="rId60"/>
    <p:sldId id="1682" r:id="rId61"/>
    <p:sldId id="1684" r:id="rId62"/>
    <p:sldId id="1685" r:id="rId63"/>
    <p:sldId id="1686" r:id="rId64"/>
    <p:sldId id="1547" r:id="rId6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E6E6E6"/>
    <a:srgbClr val="FFFFFF"/>
    <a:srgbClr val="000000"/>
    <a:srgbClr val="FF8C00"/>
    <a:srgbClr val="D83B01"/>
    <a:srgbClr val="FFB9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16" autoAdjust="0"/>
    <p:restoredTop sz="67301" autoAdjust="0"/>
  </p:normalViewPr>
  <p:slideViewPr>
    <p:cSldViewPr>
      <p:cViewPr varScale="1">
        <p:scale>
          <a:sx n="79" d="100"/>
          <a:sy n="79" d="100"/>
        </p:scale>
        <p:origin x="1212" y="102"/>
      </p:cViewPr>
      <p:guideLst/>
    </p:cSldViewPr>
  </p:slideViewPr>
  <p:outlineViewPr>
    <p:cViewPr>
      <p:scale>
        <a:sx n="33" d="100"/>
        <a:sy n="33" d="100"/>
      </p:scale>
      <p:origin x="0" y="-9840"/>
    </p:cViewPr>
  </p:outlineViewPr>
  <p:notesTextViewPr>
    <p:cViewPr>
      <p:scale>
        <a:sx n="3" d="2"/>
        <a:sy n="3" d="2"/>
      </p:scale>
      <p:origin x="0" y="0"/>
    </p:cViewPr>
  </p:notesTextViewPr>
  <p:sorterViewPr>
    <p:cViewPr>
      <p:scale>
        <a:sx n="70" d="100"/>
        <a:sy n="7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handoutMaster" Target="handoutMasters/handoutMaster1.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pPr/>
      <dgm:t>
        <a:bodyPr/>
        <a:lstStyle/>
        <a:p>
          <a:pPr algn="ctr"/>
          <a:r>
            <a:rPr lang="en-US" sz="3200">
              <a:latin typeface="+mj-lt"/>
            </a:rPr>
            <a:t>Business Understanding</a:t>
          </a:r>
          <a:endParaRPr lang="en-US" sz="3200" dirty="0">
            <a:latin typeface="+mj-lt"/>
          </a:endParaRPr>
        </a:p>
      </dgm:t>
    </dgm:pt>
    <dgm:pt modelId="{A445CB5E-895F-4150-B184-2C8283752FC5}" type="parTrans" cxnId="{A346880C-19BB-492E-86E8-A5888A7956E2}">
      <dgm:prSet/>
      <dgm:spPr/>
      <dgm:t>
        <a:bodyPr/>
        <a:lstStyle/>
        <a:p>
          <a:endParaRPr lang="en-US" sz="2000">
            <a:solidFill>
              <a:schemeClr val="bg2"/>
            </a:solidFill>
            <a:latin typeface="+mj-lt"/>
          </a:endParaRPr>
        </a:p>
      </dgm:t>
    </dgm:pt>
    <dgm:pt modelId="{F4903262-3BB8-4A76-A3AA-54C0993BC220}" type="sibTrans" cxnId="{A346880C-19BB-492E-86E8-A5888A7956E2}">
      <dgm:prSet/>
      <dgm:spPr/>
      <dgm:t>
        <a:bodyPr/>
        <a:lstStyle/>
        <a:p>
          <a:endParaRPr lang="en-US" sz="2000">
            <a:solidFill>
              <a:schemeClr val="bg2"/>
            </a:solidFill>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sz="2000">
            <a:solidFill>
              <a:schemeClr val="bg2"/>
            </a:solidFill>
            <a:latin typeface="+mj-lt"/>
          </a:endParaRPr>
        </a:p>
      </dgm:t>
    </dgm:pt>
    <dgm:pt modelId="{C3FF912E-6EAA-40C0-8E91-AAAED8175040}" type="sibTrans" cxnId="{B844C6F1-2818-4F3A-97BB-A513A7A6487D}">
      <dgm:prSet/>
      <dgm:spPr/>
      <dgm:t>
        <a:bodyPr/>
        <a:lstStyle/>
        <a:p>
          <a:endParaRPr lang="en-US" sz="2000">
            <a:solidFill>
              <a:schemeClr val="bg2"/>
            </a:solidFill>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sz="2000">
            <a:solidFill>
              <a:schemeClr val="bg2"/>
            </a:solidFill>
            <a:latin typeface="+mj-lt"/>
          </a:endParaRPr>
        </a:p>
      </dgm:t>
    </dgm:pt>
    <dgm:pt modelId="{C70C4ADA-4F3B-4BCA-9873-A32F1BD4BEED}" type="sibTrans" cxnId="{220E0694-B595-46BE-BDB9-2B1763BF7F42}">
      <dgm:prSet/>
      <dgm:spPr/>
      <dgm:t>
        <a:bodyPr/>
        <a:lstStyle/>
        <a:p>
          <a:endParaRPr lang="en-US" sz="2000">
            <a:solidFill>
              <a:schemeClr val="bg2"/>
            </a:solidFill>
            <a:latin typeface="+mj-lt"/>
          </a:endParaRPr>
        </a:p>
      </dgm:t>
    </dgm:pt>
    <dgm:pt modelId="{F1A8E0FB-6830-44B9-AD5D-2C6541803F4D}">
      <dgm:prSet phldrT="[Text]" custT="1"/>
      <dgm:spPr/>
      <dgm:t>
        <a:bodyPr/>
        <a:lstStyle/>
        <a:p>
          <a:pPr algn="ctr"/>
          <a:r>
            <a:rPr lang="en-US" sz="3200" dirty="0">
              <a:latin typeface="+mj-lt"/>
            </a:rPr>
            <a:t>Data Acquisition and Understanding</a:t>
          </a:r>
        </a:p>
      </dgm:t>
    </dgm:pt>
    <dgm:pt modelId="{BA9882FF-0D62-440B-AE35-07B5440B7352}" type="parTrans" cxnId="{DA864F5A-43C0-4EAB-ACD8-C653DCDBC285}">
      <dgm:prSet/>
      <dgm:spPr/>
      <dgm:t>
        <a:bodyPr/>
        <a:lstStyle/>
        <a:p>
          <a:endParaRPr lang="en-US" sz="2000">
            <a:solidFill>
              <a:schemeClr val="bg2"/>
            </a:solidFill>
            <a:latin typeface="+mj-lt"/>
          </a:endParaRPr>
        </a:p>
      </dgm:t>
    </dgm:pt>
    <dgm:pt modelId="{BE3BCC92-A824-45B0-AD74-589AA75A91ED}" type="sibTrans" cxnId="{DA864F5A-43C0-4EAB-ACD8-C653DCDBC285}">
      <dgm:prSet/>
      <dgm:spPr/>
      <dgm:t>
        <a:bodyPr/>
        <a:lstStyle/>
        <a:p>
          <a:endParaRPr lang="en-US" sz="2000">
            <a:solidFill>
              <a:schemeClr val="bg2"/>
            </a:solidFill>
            <a:latin typeface="+mj-lt"/>
          </a:endParaRPr>
        </a:p>
      </dgm:t>
    </dgm:pt>
    <dgm:pt modelId="{6DCAF490-84DF-45AB-95F8-850141BC8BDF}">
      <dgm:prSet phldrT="[Text]" custT="1"/>
      <dgm:spPr/>
      <dgm:t>
        <a:bodyPr/>
        <a:lstStyle/>
        <a:p>
          <a:r>
            <a:rPr lang="en-US" sz="1900">
              <a:latin typeface="+mj-lt"/>
            </a:rPr>
            <a:t>Ingest Data</a:t>
          </a:r>
          <a:endParaRPr lang="en-US" sz="1900" dirty="0">
            <a:latin typeface="+mj-lt"/>
          </a:endParaRPr>
        </a:p>
      </dgm:t>
    </dgm:pt>
    <dgm:pt modelId="{313354FE-947E-4C91-850E-55158EB5406E}" type="parTrans" cxnId="{DB01149F-013B-4AAC-83B8-EA5A02812FB1}">
      <dgm:prSet/>
      <dgm:spPr/>
      <dgm:t>
        <a:bodyPr/>
        <a:lstStyle/>
        <a:p>
          <a:endParaRPr lang="en-US" sz="2000">
            <a:solidFill>
              <a:schemeClr val="bg2"/>
            </a:solidFill>
            <a:latin typeface="+mj-lt"/>
          </a:endParaRPr>
        </a:p>
      </dgm:t>
    </dgm:pt>
    <dgm:pt modelId="{263CB43B-A0A5-48BB-9C20-6635267C3C22}" type="sibTrans" cxnId="{DB01149F-013B-4AAC-83B8-EA5A02812FB1}">
      <dgm:prSet/>
      <dgm:spPr/>
      <dgm:t>
        <a:bodyPr/>
        <a:lstStyle/>
        <a:p>
          <a:endParaRPr lang="en-US" sz="2000">
            <a:solidFill>
              <a:schemeClr val="bg2"/>
            </a:solidFill>
            <a:latin typeface="+mj-lt"/>
          </a:endParaRPr>
        </a:p>
      </dgm:t>
    </dgm:pt>
    <dgm:pt modelId="{FFA8810D-171E-4ADC-9CA8-AD57E9D504B9}">
      <dgm:prSet phldrT="[Text]" custT="1"/>
      <dgm:spPr/>
      <dgm:t>
        <a:bodyPr/>
        <a:lstStyle/>
        <a:p>
          <a:r>
            <a:rPr lang="en-US" sz="1900">
              <a:latin typeface="+mj-lt"/>
            </a:rPr>
            <a:t>Explore Data</a:t>
          </a:r>
          <a:endParaRPr lang="en-US" sz="1900" dirty="0">
            <a:latin typeface="+mj-lt"/>
          </a:endParaRPr>
        </a:p>
      </dgm:t>
    </dgm:pt>
    <dgm:pt modelId="{5D65951A-CE03-4794-9B2D-0A910A6F7FFB}" type="parTrans" cxnId="{E0CB53AF-1846-4839-A817-1BC95F8C73F9}">
      <dgm:prSet/>
      <dgm:spPr/>
      <dgm:t>
        <a:bodyPr/>
        <a:lstStyle/>
        <a:p>
          <a:endParaRPr lang="en-US" sz="2000">
            <a:solidFill>
              <a:schemeClr val="bg2"/>
            </a:solidFill>
            <a:latin typeface="+mj-lt"/>
          </a:endParaRPr>
        </a:p>
      </dgm:t>
    </dgm:pt>
    <dgm:pt modelId="{39C8D19E-6ADE-404A-843B-5F7020E72704}" type="sibTrans" cxnId="{E0CB53AF-1846-4839-A817-1BC95F8C73F9}">
      <dgm:prSet/>
      <dgm:spPr/>
      <dgm:t>
        <a:bodyPr/>
        <a:lstStyle/>
        <a:p>
          <a:endParaRPr lang="en-US" sz="2000">
            <a:solidFill>
              <a:schemeClr val="bg2"/>
            </a:solidFill>
            <a:latin typeface="+mj-lt"/>
          </a:endParaRPr>
        </a:p>
      </dgm:t>
    </dgm:pt>
    <dgm:pt modelId="{D66E06A0-8A7E-4EC6-8113-DDE9A8B91FA6}">
      <dgm:prSet phldrT="[Text]" custT="1"/>
      <dgm:spPr/>
      <dgm:t>
        <a:bodyPr/>
        <a:lstStyle/>
        <a:p>
          <a:pPr algn="ctr"/>
          <a:r>
            <a:rPr lang="en-US" sz="3200">
              <a:latin typeface="+mj-lt"/>
            </a:rPr>
            <a:t>Modeling</a:t>
          </a:r>
          <a:endParaRPr lang="en-US" sz="3200" dirty="0">
            <a:latin typeface="+mj-lt"/>
          </a:endParaRPr>
        </a:p>
      </dgm:t>
    </dgm:pt>
    <dgm:pt modelId="{C867E6D7-68AF-43C6-9E80-BCCDD787550D}" type="parTrans" cxnId="{BEEC91A6-BF3F-4E21-859A-6D47ACAB8869}">
      <dgm:prSet/>
      <dgm:spPr/>
      <dgm:t>
        <a:bodyPr/>
        <a:lstStyle/>
        <a:p>
          <a:endParaRPr lang="en-US" sz="2000">
            <a:solidFill>
              <a:schemeClr val="bg2"/>
            </a:solidFill>
            <a:latin typeface="+mj-lt"/>
          </a:endParaRPr>
        </a:p>
      </dgm:t>
    </dgm:pt>
    <dgm:pt modelId="{4B0A02DB-F299-4AF6-A72B-B326FF7FE0BF}" type="sibTrans" cxnId="{BEEC91A6-BF3F-4E21-859A-6D47ACAB8869}">
      <dgm:prSet/>
      <dgm:spPr/>
      <dgm:t>
        <a:bodyPr/>
        <a:lstStyle/>
        <a:p>
          <a:endParaRPr lang="en-US" sz="2000">
            <a:solidFill>
              <a:schemeClr val="bg2"/>
            </a:solidFill>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sz="2000">
            <a:solidFill>
              <a:schemeClr val="bg2"/>
            </a:solidFill>
            <a:latin typeface="+mj-lt"/>
          </a:endParaRPr>
        </a:p>
      </dgm:t>
    </dgm:pt>
    <dgm:pt modelId="{1759AAC5-ADE9-4C55-8CBC-F1BA87C7A449}" type="sibTrans" cxnId="{61EC2C2C-336E-4152-BF38-E133255426BA}">
      <dgm:prSet/>
      <dgm:spPr/>
      <dgm:t>
        <a:bodyPr/>
        <a:lstStyle/>
        <a:p>
          <a:endParaRPr lang="en-US" sz="2000">
            <a:solidFill>
              <a:schemeClr val="bg2"/>
            </a:solidFill>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sz="2000">
            <a:solidFill>
              <a:schemeClr val="bg2"/>
            </a:solidFill>
            <a:latin typeface="+mj-lt"/>
          </a:endParaRPr>
        </a:p>
      </dgm:t>
    </dgm:pt>
    <dgm:pt modelId="{7ECF0E78-DA31-4B08-B8BA-D36DB4135973}" type="sibTrans" cxnId="{F0686254-8BC6-438F-8EFC-387D3C1B4582}">
      <dgm:prSet/>
      <dgm:spPr/>
      <dgm:t>
        <a:bodyPr/>
        <a:lstStyle/>
        <a:p>
          <a:endParaRPr lang="en-US" sz="2000">
            <a:solidFill>
              <a:schemeClr val="bg2"/>
            </a:solidFill>
            <a:latin typeface="+mj-lt"/>
          </a:endParaRPr>
        </a:p>
      </dgm:t>
    </dgm:pt>
    <dgm:pt modelId="{31989D70-38F8-40B4-A5B4-5B64244B04DB}">
      <dgm:prSet phldrT="[Text]" custT="1"/>
      <dgm:spPr/>
      <dgm:t>
        <a:bodyPr/>
        <a:lstStyle/>
        <a:p>
          <a:pPr algn="ctr"/>
          <a:r>
            <a:rPr lang="en-US" sz="3200">
              <a:latin typeface="+mj-lt"/>
            </a:rPr>
            <a:t>Deployment</a:t>
          </a:r>
          <a:endParaRPr lang="en-US" sz="3200" dirty="0">
            <a:latin typeface="+mj-lt"/>
          </a:endParaRPr>
        </a:p>
      </dgm:t>
    </dgm:pt>
    <dgm:pt modelId="{E572721F-5C44-451C-B622-59B69949FB6F}" type="parTrans" cxnId="{991DC740-DAA8-4D0F-9BAB-A0D216E7CC9C}">
      <dgm:prSet/>
      <dgm:spPr/>
      <dgm:t>
        <a:bodyPr/>
        <a:lstStyle/>
        <a:p>
          <a:endParaRPr lang="en-US" sz="2000">
            <a:solidFill>
              <a:schemeClr val="bg2"/>
            </a:solidFill>
            <a:latin typeface="+mj-lt"/>
          </a:endParaRPr>
        </a:p>
      </dgm:t>
    </dgm:pt>
    <dgm:pt modelId="{FF3730C5-5E1C-4ACF-986C-1F8BDC2A87DC}" type="sibTrans" cxnId="{991DC740-DAA8-4D0F-9BAB-A0D216E7CC9C}">
      <dgm:prSet/>
      <dgm:spPr/>
      <dgm:t>
        <a:bodyPr/>
        <a:lstStyle/>
        <a:p>
          <a:endParaRPr lang="en-US" sz="2000">
            <a:solidFill>
              <a:schemeClr val="bg2"/>
            </a:solidFill>
            <a:latin typeface="+mj-lt"/>
          </a:endParaRPr>
        </a:p>
      </dgm:t>
    </dgm:pt>
    <dgm:pt modelId="{75DF6D0E-EF2D-4899-8D56-11F561E3DB25}">
      <dgm:prSet phldrT="[Text]" custT="1"/>
      <dgm:spPr/>
      <dgm:t>
        <a:bodyPr/>
        <a:lstStyle/>
        <a:p>
          <a:pPr algn="ctr"/>
          <a:r>
            <a:rPr lang="en-US" sz="3200">
              <a:latin typeface="+mj-lt"/>
            </a:rPr>
            <a:t>Customer Acceptance</a:t>
          </a:r>
          <a:endParaRPr lang="en-US" sz="3200" dirty="0">
            <a:latin typeface="+mj-lt"/>
          </a:endParaRPr>
        </a:p>
      </dgm:t>
    </dgm:pt>
    <dgm:pt modelId="{510C85D3-5932-4392-B61F-F44832C002FA}" type="parTrans" cxnId="{6D864F09-96B6-4444-95BB-D36241D055AD}">
      <dgm:prSet/>
      <dgm:spPr/>
      <dgm:t>
        <a:bodyPr/>
        <a:lstStyle/>
        <a:p>
          <a:endParaRPr lang="en-US" sz="2000">
            <a:solidFill>
              <a:schemeClr val="bg2"/>
            </a:solidFill>
            <a:latin typeface="+mj-lt"/>
          </a:endParaRPr>
        </a:p>
      </dgm:t>
    </dgm:pt>
    <dgm:pt modelId="{EEE1824F-AA0C-4316-B13D-ED5B6C4A0BFF}" type="sibTrans" cxnId="{6D864F09-96B6-4444-95BB-D36241D055AD}">
      <dgm:prSet/>
      <dgm:spPr/>
      <dgm:t>
        <a:bodyPr/>
        <a:lstStyle/>
        <a:p>
          <a:endParaRPr lang="en-US" sz="2000">
            <a:solidFill>
              <a:schemeClr val="bg2"/>
            </a:solidFill>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sz="2000">
            <a:solidFill>
              <a:schemeClr val="bg2"/>
            </a:solidFill>
            <a:latin typeface="+mj-lt"/>
          </a:endParaRPr>
        </a:p>
      </dgm:t>
    </dgm:pt>
    <dgm:pt modelId="{71EEF2D0-2FC1-4663-8EEF-F8400FED6EFD}" type="sibTrans" cxnId="{F9E74B76-F3C8-474B-BE2E-672A4119380A}">
      <dgm:prSet/>
      <dgm:spPr/>
      <dgm:t>
        <a:bodyPr/>
        <a:lstStyle/>
        <a:p>
          <a:endParaRPr lang="en-US" sz="2000">
            <a:solidFill>
              <a:schemeClr val="bg2"/>
            </a:solidFill>
            <a:latin typeface="+mj-lt"/>
          </a:endParaRPr>
        </a:p>
      </dgm:t>
    </dgm:pt>
    <dgm:pt modelId="{0EBDD81E-61F5-4638-8D23-E64C5784A7CF}">
      <dgm:prSet phldrT="[Text]" custT="1"/>
      <dgm:spPr/>
      <dgm:t>
        <a:bodyPr/>
        <a:lstStyle/>
        <a:p>
          <a:r>
            <a:rPr lang="en-US" sz="1900">
              <a:latin typeface="+mj-lt"/>
            </a:rPr>
            <a:t>Testing and Validation</a:t>
          </a:r>
          <a:endParaRPr lang="en-US" sz="1900" dirty="0">
            <a:latin typeface="+mj-lt"/>
          </a:endParaRPr>
        </a:p>
      </dgm:t>
    </dgm:pt>
    <dgm:pt modelId="{5BB68B6B-2470-4B4F-B825-03319C46AB79}" type="parTrans" cxnId="{0652195D-79AA-41CB-A507-64DF25821FDC}">
      <dgm:prSet/>
      <dgm:spPr/>
      <dgm:t>
        <a:bodyPr/>
        <a:lstStyle/>
        <a:p>
          <a:endParaRPr lang="en-US" sz="2000">
            <a:solidFill>
              <a:schemeClr val="bg2"/>
            </a:solidFill>
            <a:latin typeface="+mj-lt"/>
          </a:endParaRPr>
        </a:p>
      </dgm:t>
    </dgm:pt>
    <dgm:pt modelId="{91158606-88ED-478A-99A3-FF66895B49FF}" type="sibTrans" cxnId="{0652195D-79AA-41CB-A507-64DF25821FDC}">
      <dgm:prSet/>
      <dgm:spPr/>
      <dgm:t>
        <a:bodyPr/>
        <a:lstStyle/>
        <a:p>
          <a:endParaRPr lang="en-US" sz="2000">
            <a:solidFill>
              <a:schemeClr val="bg2"/>
            </a:solidFill>
            <a:latin typeface="+mj-lt"/>
          </a:endParaRPr>
        </a:p>
      </dgm:t>
    </dgm:pt>
    <dgm:pt modelId="{8A560357-68DD-41D8-841B-C94F1FF7F8C1}">
      <dgm:prSet phldrT="[Text]" custT="1"/>
      <dgm:spPr/>
      <dgm:t>
        <a:bodyPr/>
        <a:lstStyle/>
        <a:p>
          <a:r>
            <a:rPr lang="en-US" sz="1900">
              <a:latin typeface="+mj-lt"/>
            </a:rPr>
            <a:t>Update Data</a:t>
          </a:r>
          <a:endParaRPr lang="en-US" sz="1900" dirty="0">
            <a:latin typeface="+mj-lt"/>
          </a:endParaRPr>
        </a:p>
      </dgm:t>
    </dgm:pt>
    <dgm:pt modelId="{3BC3B257-E716-47FF-9C4E-A1CCC502A26F}" type="parTrans" cxnId="{6D9D5740-A78E-432A-A19B-79A7629DFBD0}">
      <dgm:prSet/>
      <dgm:spPr/>
      <dgm:t>
        <a:bodyPr/>
        <a:lstStyle/>
        <a:p>
          <a:endParaRPr lang="en-US" sz="2000">
            <a:solidFill>
              <a:schemeClr val="bg2"/>
            </a:solidFill>
            <a:latin typeface="+mj-lt"/>
          </a:endParaRPr>
        </a:p>
      </dgm:t>
    </dgm:pt>
    <dgm:pt modelId="{0F75D6C4-A5C5-4C0B-A3E7-E1F9127F0B24}" type="sibTrans" cxnId="{6D9D5740-A78E-432A-A19B-79A7629DFBD0}">
      <dgm:prSet/>
      <dgm:spPr/>
      <dgm:t>
        <a:bodyPr/>
        <a:lstStyle/>
        <a:p>
          <a:endParaRPr lang="en-US" sz="2000">
            <a:solidFill>
              <a:schemeClr val="bg2"/>
            </a:solidFill>
            <a:latin typeface="+mj-lt"/>
          </a:endParaRPr>
        </a:p>
      </dgm:t>
    </dgm:pt>
    <dgm:pt modelId="{051E23BA-27D6-402B-8FD0-643279078F48}">
      <dgm:prSet phldrT="[Text]" custT="1"/>
      <dgm:spPr/>
      <dgm:t>
        <a:bodyPr/>
        <a:lstStyle/>
        <a:p>
          <a:r>
            <a:rPr lang="en-US" sz="1900">
              <a:latin typeface="+mj-lt"/>
            </a:rPr>
            <a:t>Handoff</a:t>
          </a:r>
          <a:endParaRPr lang="en-US" sz="1900" dirty="0">
            <a:latin typeface="+mj-lt"/>
          </a:endParaRPr>
        </a:p>
      </dgm:t>
    </dgm:pt>
    <dgm:pt modelId="{DA361144-F3E9-4156-9CC2-FE98E458196C}" type="parTrans" cxnId="{9D250ACB-3782-4169-9513-D5939A72E14C}">
      <dgm:prSet/>
      <dgm:spPr/>
      <dgm:t>
        <a:bodyPr/>
        <a:lstStyle/>
        <a:p>
          <a:endParaRPr lang="en-US" sz="2000">
            <a:solidFill>
              <a:schemeClr val="bg2"/>
            </a:solidFill>
            <a:latin typeface="+mj-lt"/>
          </a:endParaRPr>
        </a:p>
      </dgm:t>
    </dgm:pt>
    <dgm:pt modelId="{AE55AD9A-A016-48D5-8B34-AF4339F64545}" type="sibTrans" cxnId="{9D250ACB-3782-4169-9513-D5939A72E14C}">
      <dgm:prSet/>
      <dgm:spPr/>
      <dgm:t>
        <a:bodyPr/>
        <a:lstStyle/>
        <a:p>
          <a:endParaRPr lang="en-US" sz="2000">
            <a:solidFill>
              <a:schemeClr val="bg2"/>
            </a:solidFill>
            <a:latin typeface="+mj-lt"/>
          </a:endParaRPr>
        </a:p>
      </dgm:t>
    </dgm:pt>
    <dgm:pt modelId="{22DA92B9-9C40-4A25-8285-966799791BE7}">
      <dgm:prSet phldrT="[Text]" custT="1"/>
      <dgm:spPr/>
      <dgm:t>
        <a:bodyPr/>
        <a:lstStyle/>
        <a:p>
          <a:r>
            <a:rPr lang="en-US" sz="1900">
              <a:latin typeface="+mj-lt"/>
            </a:rPr>
            <a:t>Re-train and re-score</a:t>
          </a:r>
          <a:endParaRPr lang="en-US" sz="1900" dirty="0">
            <a:latin typeface="+mj-lt"/>
          </a:endParaRPr>
        </a:p>
      </dgm:t>
    </dgm:pt>
    <dgm:pt modelId="{31A0D76F-F3CA-4A56-BA36-A4E6E0932F46}" type="parTrans" cxnId="{0E99CA05-F61F-4393-A01F-8CCEDBA18F50}">
      <dgm:prSet/>
      <dgm:spPr/>
      <dgm:t>
        <a:bodyPr/>
        <a:lstStyle/>
        <a:p>
          <a:endParaRPr lang="en-US" sz="2000">
            <a:solidFill>
              <a:schemeClr val="bg2"/>
            </a:solidFill>
            <a:latin typeface="+mj-lt"/>
          </a:endParaRPr>
        </a:p>
      </dgm:t>
    </dgm:pt>
    <dgm:pt modelId="{C2D43770-B53D-4E3F-BFD7-DA47BF161F8F}" type="sibTrans" cxnId="{0E99CA05-F61F-4393-A01F-8CCEDBA18F50}">
      <dgm:prSet/>
      <dgm:spPr/>
      <dgm:t>
        <a:bodyPr/>
        <a:lstStyle/>
        <a:p>
          <a:endParaRPr lang="en-US" sz="20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0_2" csCatId="mainScheme" phldr="1"/>
      <dgm:spPr/>
      <dgm:t>
        <a:bodyPr/>
        <a:lstStyle/>
        <a:p>
          <a:endParaRPr lang="en-US"/>
        </a:p>
      </dgm:t>
    </dgm:pt>
    <dgm:pt modelId="{B7ABE164-295C-4643-A9AC-4A52A9ED0489}">
      <dgm:prSet phldrT="[Text]"/>
      <dgm:spPr/>
      <dgm:t>
        <a:bodyPr/>
        <a:lstStyle/>
        <a:p>
          <a:r>
            <a:rPr lang="en-US"/>
            <a:t>Big Data</a:t>
          </a:r>
          <a:endParaRPr lang="en-US" dirty="0"/>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dirty="0"/>
            <a:t>Intelligence and Advanced Analytics</a:t>
          </a:r>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a:t>Information Management</a:t>
          </a:r>
          <a:endParaRPr lang="en-US" dirty="0"/>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a:t>Solutions</a:t>
          </a:r>
          <a:endParaRPr lang="en-US" dirty="0"/>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a:t>Visualization</a:t>
          </a:r>
          <a:endParaRPr lang="en-US" dirty="0"/>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dirty="0"/>
            <a:t>Data Catalog</a:t>
          </a:r>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a:t>Data Factory</a:t>
          </a:r>
          <a:endParaRPr lang="en-US" dirty="0"/>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a:t>Event Hubs</a:t>
          </a:r>
          <a:endParaRPr lang="en-US" dirty="0"/>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dirty="0"/>
            <a:t>Data Lake</a:t>
          </a:r>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dirty="0"/>
            <a:t>SQL Data Warehouse</a:t>
          </a:r>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a:t>Cosmos DB</a:t>
          </a:r>
          <a:endParaRPr lang="en-US" dirty="0"/>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dirty="0"/>
            <a:t>Cortana, Bot Service, Cognitive Framework</a:t>
          </a:r>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dirty="0"/>
            <a:t>HDInsight</a:t>
          </a:r>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dirty="0"/>
            <a:t>Data Lake</a:t>
          </a:r>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a:t>Azure Storage</a:t>
          </a:r>
          <a:endParaRPr lang="en-US" dirty="0"/>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dirty="0"/>
            <a:t>Stream Analytics</a:t>
          </a:r>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dirty="0"/>
            <a:t>Analysis Services</a:t>
          </a:r>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dgm:spPr/>
      <dgm:t>
        <a:bodyPr/>
        <a:lstStyle/>
        <a:p>
          <a:r>
            <a:rPr lang="en-US" dirty="0"/>
            <a:t>Power BI</a:t>
          </a:r>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dgm:spPr/>
      <dgm:t>
        <a:bodyPr/>
        <a:lstStyle/>
        <a:p>
          <a:r>
            <a:rPr lang="en-US" dirty="0"/>
            <a:t>R</a:t>
          </a:r>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dgm:spPr/>
      <dgm:t>
        <a:bodyPr/>
        <a:lstStyle/>
        <a:p>
          <a:r>
            <a:rPr lang="en-US"/>
            <a:t>Templates and Gallery</a:t>
          </a:r>
          <a:endParaRPr lang="en-US" dirty="0"/>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dirty="0"/>
            <a:t>Machine Learning</a:t>
          </a:r>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kern="1200" dirty="0">
              <a:solidFill>
                <a:srgbClr val="C00000"/>
              </a:solidFill>
              <a:latin typeface="+mj-lt"/>
            </a:rPr>
            <a:t>Business</a:t>
          </a:r>
          <a:r>
            <a:rPr lang="en-US" sz="2400" kern="1200" dirty="0">
              <a:solidFill>
                <a:srgbClr val="107C10"/>
              </a:solidFill>
              <a:latin typeface="+mj-lt"/>
            </a:rPr>
            <a:t> </a:t>
          </a:r>
          <a:r>
            <a:rPr lang="en-US" sz="2400" kern="1200" dirty="0">
              <a:solidFill>
                <a:srgbClr val="C00000"/>
              </a:solidFill>
              <a:latin typeface="Segoe UI Light"/>
              <a:ea typeface="+mn-ea"/>
              <a:cs typeface="+mn-cs"/>
            </a:rPr>
            <a:t>Understanding</a:t>
          </a:r>
        </a:p>
      </dgm:t>
    </dgm:pt>
    <dgm:pt modelId="{A445CB5E-895F-4150-B184-2C8283752FC5}" type="parTrans" cxnId="{A346880C-19BB-492E-86E8-A5888A7956E2}">
      <dgm:prSet/>
      <dgm:spPr/>
      <dgm:t>
        <a:bodyPr/>
        <a:lstStyle/>
        <a:p>
          <a:endParaRPr lang="en-US" sz="1600">
            <a:solidFill>
              <a:schemeClr val="bg2"/>
            </a:solidFill>
            <a:latin typeface="+mj-lt"/>
          </a:endParaRPr>
        </a:p>
      </dgm:t>
    </dgm:pt>
    <dgm:pt modelId="{F4903262-3BB8-4A76-A3AA-54C0993BC220}" type="sibTrans" cxnId="{A346880C-19BB-492E-86E8-A5888A7956E2}">
      <dgm:prSet/>
      <dgm:spPr/>
      <dgm:t>
        <a:bodyPr/>
        <a:lstStyle/>
        <a:p>
          <a:endParaRPr lang="en-US" sz="1600">
            <a:solidFill>
              <a:schemeClr val="bg2"/>
            </a:solidFill>
            <a:latin typeface="+mj-lt"/>
          </a:endParaRPr>
        </a:p>
      </dgm:t>
    </dgm:pt>
    <dgm:pt modelId="{8589F281-C004-49C2-9A17-144391E503DE}">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Define</a:t>
          </a:r>
          <a:r>
            <a:rPr lang="en-US" sz="1600" dirty="0">
              <a:solidFill>
                <a:srgbClr val="107C10"/>
              </a:solidFill>
              <a:latin typeface="+mj-lt"/>
            </a:rPr>
            <a:t> </a:t>
          </a:r>
          <a:r>
            <a:rPr lang="en-US" sz="1600" dirty="0">
              <a:solidFill>
                <a:srgbClr val="C00000"/>
              </a:solidFill>
              <a:latin typeface="+mj-lt"/>
            </a:rPr>
            <a:t>Objectives</a:t>
          </a:r>
        </a:p>
      </dgm:t>
    </dgm:pt>
    <dgm:pt modelId="{68ACA663-A4B5-4322-A79B-E6FDA765E412}" type="parTrans" cxnId="{B844C6F1-2818-4F3A-97BB-A513A7A6487D}">
      <dgm:prSet/>
      <dgm:spPr/>
      <dgm:t>
        <a:bodyPr/>
        <a:lstStyle/>
        <a:p>
          <a:endParaRPr lang="en-US" sz="1600">
            <a:solidFill>
              <a:schemeClr val="bg2"/>
            </a:solidFill>
            <a:latin typeface="+mj-lt"/>
          </a:endParaRPr>
        </a:p>
      </dgm:t>
    </dgm:pt>
    <dgm:pt modelId="{C3FF912E-6EAA-40C0-8E91-AAAED8175040}" type="sibTrans" cxnId="{B844C6F1-2818-4F3A-97BB-A513A7A6487D}">
      <dgm:prSet/>
      <dgm:spPr/>
      <dgm:t>
        <a:bodyPr/>
        <a:lstStyle/>
        <a:p>
          <a:endParaRPr lang="en-US" sz="1600">
            <a:solidFill>
              <a:schemeClr val="bg2"/>
            </a:solidFill>
            <a:latin typeface="+mj-lt"/>
          </a:endParaRPr>
        </a:p>
      </dgm:t>
    </dgm:pt>
    <dgm:pt modelId="{7C9DA717-4609-4F35-9627-FBCE587B2E0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Identify Data Sources</a:t>
          </a:r>
        </a:p>
      </dgm:t>
    </dgm:pt>
    <dgm:pt modelId="{E5D39B11-6038-4BAB-A377-66C89B23A4FE}" type="parTrans" cxnId="{220E0694-B595-46BE-BDB9-2B1763BF7F42}">
      <dgm:prSet/>
      <dgm:spPr/>
      <dgm:t>
        <a:bodyPr/>
        <a:lstStyle/>
        <a:p>
          <a:endParaRPr lang="en-US" sz="1600">
            <a:solidFill>
              <a:schemeClr val="bg2"/>
            </a:solidFill>
            <a:latin typeface="+mj-lt"/>
          </a:endParaRPr>
        </a:p>
      </dgm:t>
    </dgm:pt>
    <dgm:pt modelId="{C70C4ADA-4F3B-4BCA-9873-A32F1BD4BEED}" type="sibTrans" cxnId="{220E0694-B595-46BE-BDB9-2B1763BF7F42}">
      <dgm:prSet/>
      <dgm:spPr/>
      <dgm:t>
        <a:bodyPr/>
        <a:lstStyle/>
        <a:p>
          <a:endParaRPr lang="en-US" sz="1600">
            <a:solidFill>
              <a:schemeClr val="bg2"/>
            </a:solidFill>
            <a:latin typeface="+mj-lt"/>
          </a:endParaRPr>
        </a:p>
      </dgm:t>
    </dgm:pt>
    <dgm:pt modelId="{F1A8E0FB-6830-44B9-AD5D-2C6541803F4D}">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Data Acquisition and Understanding</a:t>
          </a:r>
        </a:p>
      </dgm:t>
    </dgm:pt>
    <dgm:pt modelId="{BA9882FF-0D62-440B-AE35-07B5440B7352}" type="parTrans" cxnId="{DA864F5A-43C0-4EAB-ACD8-C653DCDBC285}">
      <dgm:prSet/>
      <dgm:spPr/>
      <dgm:t>
        <a:bodyPr/>
        <a:lstStyle/>
        <a:p>
          <a:endParaRPr lang="en-US" sz="1600">
            <a:solidFill>
              <a:schemeClr val="bg2"/>
            </a:solidFill>
            <a:latin typeface="+mj-lt"/>
          </a:endParaRPr>
        </a:p>
      </dgm:t>
    </dgm:pt>
    <dgm:pt modelId="{BE3BCC92-A824-45B0-AD74-589AA75A91ED}" type="sibTrans" cxnId="{DA864F5A-43C0-4EAB-ACD8-C653DCDBC285}">
      <dgm:prSet/>
      <dgm:spPr/>
      <dgm:t>
        <a:bodyPr/>
        <a:lstStyle/>
        <a:p>
          <a:endParaRPr lang="en-US" sz="1600">
            <a:solidFill>
              <a:schemeClr val="bg2"/>
            </a:solidFill>
            <a:latin typeface="+mj-lt"/>
          </a:endParaRPr>
        </a:p>
      </dgm:t>
    </dgm:pt>
    <dgm:pt modelId="{6DCAF490-84DF-45AB-95F8-850141BC8BD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Ingest Data</a:t>
          </a:r>
        </a:p>
      </dgm:t>
    </dgm:pt>
    <dgm:pt modelId="{313354FE-947E-4C91-850E-55158EB5406E}" type="parTrans" cxnId="{DB01149F-013B-4AAC-83B8-EA5A02812FB1}">
      <dgm:prSet/>
      <dgm:spPr/>
      <dgm:t>
        <a:bodyPr/>
        <a:lstStyle/>
        <a:p>
          <a:endParaRPr lang="en-US" sz="1600">
            <a:solidFill>
              <a:schemeClr val="bg2"/>
            </a:solidFill>
            <a:latin typeface="+mj-lt"/>
          </a:endParaRPr>
        </a:p>
      </dgm:t>
    </dgm:pt>
    <dgm:pt modelId="{263CB43B-A0A5-48BB-9C20-6635267C3C22}" type="sibTrans" cxnId="{DB01149F-013B-4AAC-83B8-EA5A02812FB1}">
      <dgm:prSet/>
      <dgm:spPr/>
      <dgm:t>
        <a:bodyPr/>
        <a:lstStyle/>
        <a:p>
          <a:endParaRPr lang="en-US" sz="1600">
            <a:solidFill>
              <a:schemeClr val="bg2"/>
            </a:solidFill>
            <a:latin typeface="+mj-lt"/>
          </a:endParaRPr>
        </a:p>
      </dgm:t>
    </dgm:pt>
    <dgm:pt modelId="{FFA8810D-171E-4ADC-9CA8-AD57E9D504B9}">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a:solidFill>
                <a:schemeClr val="accent6">
                  <a:lumMod val="50000"/>
                </a:schemeClr>
              </a:solidFill>
              <a:latin typeface="+mj-lt"/>
            </a:rPr>
            <a:t>Explore Data</a:t>
          </a:r>
          <a:endParaRPr lang="en-US" sz="1600" dirty="0">
            <a:solidFill>
              <a:schemeClr val="accent6">
                <a:lumMod val="50000"/>
              </a:schemeClr>
            </a:solidFill>
            <a:latin typeface="+mj-lt"/>
          </a:endParaRPr>
        </a:p>
      </dgm:t>
    </dgm:pt>
    <dgm:pt modelId="{5D65951A-CE03-4794-9B2D-0A910A6F7FFB}" type="parTrans" cxnId="{E0CB53AF-1846-4839-A817-1BC95F8C73F9}">
      <dgm:prSet/>
      <dgm:spPr/>
      <dgm:t>
        <a:bodyPr/>
        <a:lstStyle/>
        <a:p>
          <a:endParaRPr lang="en-US" sz="1600">
            <a:solidFill>
              <a:schemeClr val="bg2"/>
            </a:solidFill>
            <a:latin typeface="+mj-lt"/>
          </a:endParaRPr>
        </a:p>
      </dgm:t>
    </dgm:pt>
    <dgm:pt modelId="{39C8D19E-6ADE-404A-843B-5F7020E72704}" type="sibTrans" cxnId="{E0CB53AF-1846-4839-A817-1BC95F8C73F9}">
      <dgm:prSet/>
      <dgm:spPr/>
      <dgm:t>
        <a:bodyPr/>
        <a:lstStyle/>
        <a:p>
          <a:endParaRPr lang="en-US" sz="1600">
            <a:solidFill>
              <a:schemeClr val="bg2"/>
            </a:solidFill>
            <a:latin typeface="+mj-lt"/>
          </a:endParaRPr>
        </a:p>
      </dgm:t>
    </dgm:pt>
    <dgm:pt modelId="{D66E06A0-8A7E-4EC6-8113-DDE9A8B91FA6}">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Modeling</a:t>
          </a:r>
        </a:p>
      </dgm:t>
    </dgm:pt>
    <dgm:pt modelId="{C867E6D7-68AF-43C6-9E80-BCCDD787550D}" type="parTrans" cxnId="{BEEC91A6-BF3F-4E21-859A-6D47ACAB8869}">
      <dgm:prSet/>
      <dgm:spPr/>
      <dgm:t>
        <a:bodyPr/>
        <a:lstStyle/>
        <a:p>
          <a:endParaRPr lang="en-US" sz="1600">
            <a:solidFill>
              <a:schemeClr val="bg2"/>
            </a:solidFill>
            <a:latin typeface="+mj-lt"/>
          </a:endParaRPr>
        </a:p>
      </dgm:t>
    </dgm:pt>
    <dgm:pt modelId="{4B0A02DB-F299-4AF6-A72B-B326FF7FE0BF}" type="sibTrans" cxnId="{BEEC91A6-BF3F-4E21-859A-6D47ACAB8869}">
      <dgm:prSet/>
      <dgm:spPr/>
      <dgm:t>
        <a:bodyPr/>
        <a:lstStyle/>
        <a:p>
          <a:endParaRPr lang="en-US" sz="1600">
            <a:solidFill>
              <a:schemeClr val="bg2"/>
            </a:solidFill>
            <a:latin typeface="+mj-lt"/>
          </a:endParaRPr>
        </a:p>
      </dgm:t>
    </dgm:pt>
    <dgm:pt modelId="{E08D914F-4215-41A4-8173-F3CBF316F76B}">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Feature Selection</a:t>
          </a:r>
        </a:p>
      </dgm:t>
    </dgm:pt>
    <dgm:pt modelId="{6E6AFD42-BD05-4248-B472-1EFABC017324}" type="parTrans" cxnId="{61EC2C2C-336E-4152-BF38-E133255426BA}">
      <dgm:prSet/>
      <dgm:spPr/>
      <dgm:t>
        <a:bodyPr/>
        <a:lstStyle/>
        <a:p>
          <a:endParaRPr lang="en-US" sz="1600">
            <a:solidFill>
              <a:schemeClr val="bg2"/>
            </a:solidFill>
            <a:latin typeface="+mj-lt"/>
          </a:endParaRPr>
        </a:p>
      </dgm:t>
    </dgm:pt>
    <dgm:pt modelId="{1759AAC5-ADE9-4C55-8CBC-F1BA87C7A449}" type="sibTrans" cxnId="{61EC2C2C-336E-4152-BF38-E133255426BA}">
      <dgm:prSet/>
      <dgm:spPr/>
      <dgm:t>
        <a:bodyPr/>
        <a:lstStyle/>
        <a:p>
          <a:endParaRPr lang="en-US" sz="1600">
            <a:solidFill>
              <a:schemeClr val="bg2"/>
            </a:solidFill>
            <a:latin typeface="+mj-lt"/>
          </a:endParaRPr>
        </a:p>
      </dgm:t>
    </dgm:pt>
    <dgm:pt modelId="{EFB0480E-A451-4750-9076-B8DA17ACD683}">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Create and Train Model</a:t>
          </a:r>
        </a:p>
      </dgm:t>
    </dgm:pt>
    <dgm:pt modelId="{02255FE4-1BB8-44C8-8FC3-2DB4276D8435}" type="parTrans" cxnId="{F0686254-8BC6-438F-8EFC-387D3C1B4582}">
      <dgm:prSet/>
      <dgm:spPr/>
      <dgm:t>
        <a:bodyPr/>
        <a:lstStyle/>
        <a:p>
          <a:endParaRPr lang="en-US" sz="1600">
            <a:solidFill>
              <a:schemeClr val="bg2"/>
            </a:solidFill>
            <a:latin typeface="+mj-lt"/>
          </a:endParaRPr>
        </a:p>
      </dgm:t>
    </dgm:pt>
    <dgm:pt modelId="{7ECF0E78-DA31-4B08-B8BA-D36DB4135973}" type="sibTrans" cxnId="{F0686254-8BC6-438F-8EFC-387D3C1B4582}">
      <dgm:prSet/>
      <dgm:spPr/>
      <dgm:t>
        <a:bodyPr/>
        <a:lstStyle/>
        <a:p>
          <a:endParaRPr lang="en-US" sz="1600">
            <a:solidFill>
              <a:schemeClr val="bg2"/>
            </a:solidFill>
            <a:latin typeface="+mj-lt"/>
          </a:endParaRPr>
        </a:p>
      </dgm:t>
    </dgm:pt>
    <dgm:pt modelId="{31989D70-38F8-40B4-A5B4-5B64244B04DB}">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Deployment</a:t>
          </a:r>
        </a:p>
      </dgm:t>
    </dgm:pt>
    <dgm:pt modelId="{E572721F-5C44-451C-B622-59B69949FB6F}" type="parTrans" cxnId="{991DC740-DAA8-4D0F-9BAB-A0D216E7CC9C}">
      <dgm:prSet/>
      <dgm:spPr/>
      <dgm:t>
        <a:bodyPr/>
        <a:lstStyle/>
        <a:p>
          <a:endParaRPr lang="en-US" sz="1600">
            <a:solidFill>
              <a:schemeClr val="bg2"/>
            </a:solidFill>
            <a:latin typeface="+mj-lt"/>
          </a:endParaRPr>
        </a:p>
      </dgm:t>
    </dgm:pt>
    <dgm:pt modelId="{FF3730C5-5E1C-4ACF-986C-1F8BDC2A87DC}" type="sibTrans" cxnId="{991DC740-DAA8-4D0F-9BAB-A0D216E7CC9C}">
      <dgm:prSet/>
      <dgm:spPr/>
      <dgm:t>
        <a:bodyPr/>
        <a:lstStyle/>
        <a:p>
          <a:endParaRPr lang="en-US" sz="1600">
            <a:solidFill>
              <a:schemeClr val="bg2"/>
            </a:solidFill>
            <a:latin typeface="+mj-lt"/>
          </a:endParaRPr>
        </a:p>
      </dgm:t>
    </dgm:pt>
    <dgm:pt modelId="{75DF6D0E-EF2D-4899-8D56-11F561E3DB25}">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Customer Acceptance</a:t>
          </a:r>
        </a:p>
      </dgm:t>
    </dgm:pt>
    <dgm:pt modelId="{510C85D3-5932-4392-B61F-F44832C002FA}" type="parTrans" cxnId="{6D864F09-96B6-4444-95BB-D36241D055AD}">
      <dgm:prSet/>
      <dgm:spPr/>
      <dgm:t>
        <a:bodyPr/>
        <a:lstStyle/>
        <a:p>
          <a:endParaRPr lang="en-US" sz="1600">
            <a:solidFill>
              <a:schemeClr val="bg2"/>
            </a:solidFill>
            <a:latin typeface="+mj-lt"/>
          </a:endParaRPr>
        </a:p>
      </dgm:t>
    </dgm:pt>
    <dgm:pt modelId="{EEE1824F-AA0C-4316-B13D-ED5B6C4A0BFF}" type="sibTrans" cxnId="{6D864F09-96B6-4444-95BB-D36241D055AD}">
      <dgm:prSet/>
      <dgm:spPr/>
      <dgm:t>
        <a:bodyPr/>
        <a:lstStyle/>
        <a:p>
          <a:endParaRPr lang="en-US" sz="1600">
            <a:solidFill>
              <a:schemeClr val="bg2"/>
            </a:solidFill>
            <a:latin typeface="+mj-lt"/>
          </a:endParaRPr>
        </a:p>
      </dgm:t>
    </dgm:pt>
    <dgm:pt modelId="{07E81225-DE19-4D3E-99CD-FC123A33837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Operationalize</a:t>
          </a:r>
        </a:p>
      </dgm:t>
    </dgm:pt>
    <dgm:pt modelId="{642D5DAC-991D-456E-978D-DDF8870668E2}" type="parTrans" cxnId="{F9E74B76-F3C8-474B-BE2E-672A4119380A}">
      <dgm:prSet/>
      <dgm:spPr/>
      <dgm:t>
        <a:bodyPr/>
        <a:lstStyle/>
        <a:p>
          <a:endParaRPr lang="en-US" sz="1600">
            <a:solidFill>
              <a:schemeClr val="bg2"/>
            </a:solidFill>
            <a:latin typeface="+mj-lt"/>
          </a:endParaRPr>
        </a:p>
      </dgm:t>
    </dgm:pt>
    <dgm:pt modelId="{71EEF2D0-2FC1-4663-8EEF-F8400FED6EFD}" type="sibTrans" cxnId="{F9E74B76-F3C8-474B-BE2E-672A4119380A}">
      <dgm:prSet/>
      <dgm:spPr/>
      <dgm:t>
        <a:bodyPr/>
        <a:lstStyle/>
        <a:p>
          <a:endParaRPr lang="en-US" sz="1600">
            <a:solidFill>
              <a:schemeClr val="bg2"/>
            </a:solidFill>
            <a:latin typeface="+mj-lt"/>
          </a:endParaRPr>
        </a:p>
      </dgm:t>
    </dgm:pt>
    <dgm:pt modelId="{0EBDD81E-61F5-4638-8D23-E64C5784A7C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Testing and Validation</a:t>
          </a:r>
        </a:p>
      </dgm:t>
    </dgm:pt>
    <dgm:pt modelId="{5BB68B6B-2470-4B4F-B825-03319C46AB79}" type="parTrans" cxnId="{0652195D-79AA-41CB-A507-64DF25821FDC}">
      <dgm:prSet/>
      <dgm:spPr/>
      <dgm:t>
        <a:bodyPr/>
        <a:lstStyle/>
        <a:p>
          <a:endParaRPr lang="en-US" sz="1600">
            <a:solidFill>
              <a:schemeClr val="bg2"/>
            </a:solidFill>
            <a:latin typeface="+mj-lt"/>
          </a:endParaRPr>
        </a:p>
      </dgm:t>
    </dgm:pt>
    <dgm:pt modelId="{91158606-88ED-478A-99A3-FF66895B49FF}" type="sibTrans" cxnId="{0652195D-79AA-41CB-A507-64DF25821FDC}">
      <dgm:prSet/>
      <dgm:spPr/>
      <dgm:t>
        <a:bodyPr/>
        <a:lstStyle/>
        <a:p>
          <a:endParaRPr lang="en-US" sz="1600">
            <a:solidFill>
              <a:schemeClr val="bg2"/>
            </a:solidFill>
            <a:latin typeface="+mj-lt"/>
          </a:endParaRPr>
        </a:p>
      </dgm:t>
    </dgm:pt>
    <dgm:pt modelId="{8A560357-68DD-41D8-841B-C94F1FF7F8C1}">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Update Data</a:t>
          </a:r>
        </a:p>
      </dgm:t>
    </dgm:pt>
    <dgm:pt modelId="{3BC3B257-E716-47FF-9C4E-A1CCC502A26F}" type="parTrans" cxnId="{6D9D5740-A78E-432A-A19B-79A7629DFBD0}">
      <dgm:prSet/>
      <dgm:spPr/>
      <dgm:t>
        <a:bodyPr/>
        <a:lstStyle/>
        <a:p>
          <a:endParaRPr lang="en-US" sz="1600">
            <a:solidFill>
              <a:schemeClr val="bg2"/>
            </a:solidFill>
            <a:latin typeface="+mj-lt"/>
          </a:endParaRPr>
        </a:p>
      </dgm:t>
    </dgm:pt>
    <dgm:pt modelId="{0F75D6C4-A5C5-4C0B-A3E7-E1F9127F0B24}" type="sibTrans" cxnId="{6D9D5740-A78E-432A-A19B-79A7629DFBD0}">
      <dgm:prSet/>
      <dgm:spPr/>
      <dgm:t>
        <a:bodyPr/>
        <a:lstStyle/>
        <a:p>
          <a:endParaRPr lang="en-US" sz="1600">
            <a:solidFill>
              <a:schemeClr val="bg2"/>
            </a:solidFill>
            <a:latin typeface="+mj-lt"/>
          </a:endParaRPr>
        </a:p>
      </dgm:t>
    </dgm:pt>
    <dgm:pt modelId="{051E23BA-27D6-402B-8FD0-643279078F48}">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a:solidFill>
                <a:schemeClr val="accent6">
                  <a:lumMod val="50000"/>
                </a:schemeClr>
              </a:solidFill>
              <a:latin typeface="+mj-lt"/>
            </a:rPr>
            <a:t>Handoff</a:t>
          </a:r>
          <a:endParaRPr lang="en-US" sz="1600" dirty="0">
            <a:solidFill>
              <a:schemeClr val="accent6">
                <a:lumMod val="50000"/>
              </a:schemeClr>
            </a:solidFill>
            <a:latin typeface="+mj-lt"/>
          </a:endParaRPr>
        </a:p>
      </dgm:t>
    </dgm:pt>
    <dgm:pt modelId="{DA361144-F3E9-4156-9CC2-FE98E458196C}" type="parTrans" cxnId="{9D250ACB-3782-4169-9513-D5939A72E14C}">
      <dgm:prSet/>
      <dgm:spPr/>
      <dgm:t>
        <a:bodyPr/>
        <a:lstStyle/>
        <a:p>
          <a:endParaRPr lang="en-US" sz="1600">
            <a:solidFill>
              <a:schemeClr val="bg2"/>
            </a:solidFill>
            <a:latin typeface="+mj-lt"/>
          </a:endParaRPr>
        </a:p>
      </dgm:t>
    </dgm:pt>
    <dgm:pt modelId="{AE55AD9A-A016-48D5-8B34-AF4339F64545}" type="sibTrans" cxnId="{9D250ACB-3782-4169-9513-D5939A72E14C}">
      <dgm:prSet/>
      <dgm:spPr/>
      <dgm:t>
        <a:bodyPr/>
        <a:lstStyle/>
        <a:p>
          <a:endParaRPr lang="en-US" sz="1600">
            <a:solidFill>
              <a:schemeClr val="bg2"/>
            </a:solidFill>
            <a:latin typeface="+mj-lt"/>
          </a:endParaRPr>
        </a:p>
      </dgm:t>
    </dgm:pt>
    <dgm:pt modelId="{22DA92B9-9C40-4A25-8285-966799791BE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Re-train and re-score</a:t>
          </a:r>
        </a:p>
      </dgm:t>
    </dgm:pt>
    <dgm:pt modelId="{31A0D76F-F3CA-4A56-BA36-A4E6E0932F46}" type="parTrans" cxnId="{0E99CA05-F61F-4393-A01F-8CCEDBA18F50}">
      <dgm:prSet/>
      <dgm:spPr/>
      <dgm:t>
        <a:bodyPr/>
        <a:lstStyle/>
        <a:p>
          <a:endParaRPr lang="en-US" sz="1600">
            <a:solidFill>
              <a:schemeClr val="bg2"/>
            </a:solidFill>
            <a:latin typeface="+mj-lt"/>
          </a:endParaRPr>
        </a:p>
      </dgm:t>
    </dgm:pt>
    <dgm:pt modelId="{C2D43770-B53D-4E3F-BFD7-DA47BF161F8F}" type="sibTrans" cxnId="{0E99CA05-F61F-4393-A01F-8CCEDBA18F50}">
      <dgm:prSet/>
      <dgm:spPr/>
      <dgm:t>
        <a:bodyPr/>
        <a:lstStyle/>
        <a:p>
          <a:endParaRPr lang="en-US" sz="16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chemeClr val="accent6">
                  <a:lumMod val="50000"/>
                </a:schemeClr>
              </a:solidFill>
              <a:latin typeface="+mj-lt"/>
            </a:rPr>
            <a:t>Business Understanding</a:t>
          </a:r>
        </a:p>
      </dgm:t>
    </dgm:pt>
    <dgm:pt modelId="{A445CB5E-895F-4150-B184-2C8283752FC5}" type="parTrans" cxnId="{A346880C-19BB-492E-86E8-A5888A7956E2}">
      <dgm:prSet/>
      <dgm:spPr/>
      <dgm:t>
        <a:bodyPr/>
        <a:lstStyle/>
        <a:p>
          <a:endParaRPr lang="en-US" sz="1600">
            <a:solidFill>
              <a:schemeClr val="bg2"/>
            </a:solidFill>
            <a:latin typeface="+mj-lt"/>
          </a:endParaRPr>
        </a:p>
      </dgm:t>
    </dgm:pt>
    <dgm:pt modelId="{F4903262-3BB8-4A76-A3AA-54C0993BC220}" type="sibTrans" cxnId="{A346880C-19BB-492E-86E8-A5888A7956E2}">
      <dgm:prSet/>
      <dgm:spPr/>
      <dgm:t>
        <a:bodyPr/>
        <a:lstStyle/>
        <a:p>
          <a:endParaRPr lang="en-US" sz="1600">
            <a:solidFill>
              <a:schemeClr val="bg2"/>
            </a:solidFill>
            <a:latin typeface="+mj-lt"/>
          </a:endParaRPr>
        </a:p>
      </dgm:t>
    </dgm:pt>
    <dgm:pt modelId="{8589F281-C004-49C2-9A17-144391E503DE}">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Define Objectives</a:t>
          </a:r>
        </a:p>
      </dgm:t>
    </dgm:pt>
    <dgm:pt modelId="{68ACA663-A4B5-4322-A79B-E6FDA765E412}" type="parTrans" cxnId="{B844C6F1-2818-4F3A-97BB-A513A7A6487D}">
      <dgm:prSet/>
      <dgm:spPr/>
      <dgm:t>
        <a:bodyPr/>
        <a:lstStyle/>
        <a:p>
          <a:endParaRPr lang="en-US" sz="1600">
            <a:solidFill>
              <a:schemeClr val="bg2"/>
            </a:solidFill>
            <a:latin typeface="+mj-lt"/>
          </a:endParaRPr>
        </a:p>
      </dgm:t>
    </dgm:pt>
    <dgm:pt modelId="{C3FF912E-6EAA-40C0-8E91-AAAED8175040}" type="sibTrans" cxnId="{B844C6F1-2818-4F3A-97BB-A513A7A6487D}">
      <dgm:prSet/>
      <dgm:spPr/>
      <dgm:t>
        <a:bodyPr/>
        <a:lstStyle/>
        <a:p>
          <a:endParaRPr lang="en-US" sz="1600">
            <a:solidFill>
              <a:schemeClr val="bg2"/>
            </a:solidFill>
            <a:latin typeface="+mj-lt"/>
          </a:endParaRPr>
        </a:p>
      </dgm:t>
    </dgm:pt>
    <dgm:pt modelId="{7C9DA717-4609-4F35-9627-FBCE587B2E0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Identify Data Sources</a:t>
          </a:r>
        </a:p>
      </dgm:t>
    </dgm:pt>
    <dgm:pt modelId="{E5D39B11-6038-4BAB-A377-66C89B23A4FE}" type="parTrans" cxnId="{220E0694-B595-46BE-BDB9-2B1763BF7F42}">
      <dgm:prSet/>
      <dgm:spPr/>
      <dgm:t>
        <a:bodyPr/>
        <a:lstStyle/>
        <a:p>
          <a:endParaRPr lang="en-US" sz="1600">
            <a:solidFill>
              <a:schemeClr val="bg2"/>
            </a:solidFill>
            <a:latin typeface="+mj-lt"/>
          </a:endParaRPr>
        </a:p>
      </dgm:t>
    </dgm:pt>
    <dgm:pt modelId="{C70C4ADA-4F3B-4BCA-9873-A32F1BD4BEED}" type="sibTrans" cxnId="{220E0694-B595-46BE-BDB9-2B1763BF7F42}">
      <dgm:prSet/>
      <dgm:spPr/>
      <dgm:t>
        <a:bodyPr/>
        <a:lstStyle/>
        <a:p>
          <a:endParaRPr lang="en-US" sz="1600">
            <a:solidFill>
              <a:schemeClr val="bg2"/>
            </a:solidFill>
            <a:latin typeface="+mj-lt"/>
          </a:endParaRPr>
        </a:p>
      </dgm:t>
    </dgm:pt>
    <dgm:pt modelId="{F1A8E0FB-6830-44B9-AD5D-2C6541803F4D}">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Data Acquisition and Understanding</a:t>
          </a:r>
        </a:p>
      </dgm:t>
    </dgm:pt>
    <dgm:pt modelId="{BA9882FF-0D62-440B-AE35-07B5440B7352}" type="parTrans" cxnId="{DA864F5A-43C0-4EAB-ACD8-C653DCDBC285}">
      <dgm:prSet/>
      <dgm:spPr/>
      <dgm:t>
        <a:bodyPr/>
        <a:lstStyle/>
        <a:p>
          <a:endParaRPr lang="en-US" sz="1600">
            <a:solidFill>
              <a:schemeClr val="bg2"/>
            </a:solidFill>
            <a:latin typeface="+mj-lt"/>
          </a:endParaRPr>
        </a:p>
      </dgm:t>
    </dgm:pt>
    <dgm:pt modelId="{BE3BCC92-A824-45B0-AD74-589AA75A91ED}" type="sibTrans" cxnId="{DA864F5A-43C0-4EAB-ACD8-C653DCDBC285}">
      <dgm:prSet/>
      <dgm:spPr/>
      <dgm:t>
        <a:bodyPr/>
        <a:lstStyle/>
        <a:p>
          <a:endParaRPr lang="en-US" sz="1600">
            <a:solidFill>
              <a:schemeClr val="bg2"/>
            </a:solidFill>
            <a:latin typeface="+mj-lt"/>
          </a:endParaRPr>
        </a:p>
      </dgm:t>
    </dgm:pt>
    <dgm:pt modelId="{6DCAF490-84DF-45AB-95F8-850141BC8BD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Ingest Data</a:t>
          </a:r>
        </a:p>
      </dgm:t>
    </dgm:pt>
    <dgm:pt modelId="{313354FE-947E-4C91-850E-55158EB5406E}" type="parTrans" cxnId="{DB01149F-013B-4AAC-83B8-EA5A02812FB1}">
      <dgm:prSet/>
      <dgm:spPr/>
      <dgm:t>
        <a:bodyPr/>
        <a:lstStyle/>
        <a:p>
          <a:endParaRPr lang="en-US" sz="1600">
            <a:solidFill>
              <a:schemeClr val="bg2"/>
            </a:solidFill>
            <a:latin typeface="+mj-lt"/>
          </a:endParaRPr>
        </a:p>
      </dgm:t>
    </dgm:pt>
    <dgm:pt modelId="{263CB43B-A0A5-48BB-9C20-6635267C3C22}" type="sibTrans" cxnId="{DB01149F-013B-4AAC-83B8-EA5A02812FB1}">
      <dgm:prSet/>
      <dgm:spPr/>
      <dgm:t>
        <a:bodyPr/>
        <a:lstStyle/>
        <a:p>
          <a:endParaRPr lang="en-US" sz="1600">
            <a:solidFill>
              <a:schemeClr val="bg2"/>
            </a:solidFill>
            <a:latin typeface="+mj-lt"/>
          </a:endParaRPr>
        </a:p>
      </dgm:t>
    </dgm:pt>
    <dgm:pt modelId="{FFA8810D-171E-4ADC-9CA8-AD57E9D504B9}">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Explore Data</a:t>
          </a:r>
        </a:p>
      </dgm:t>
    </dgm:pt>
    <dgm:pt modelId="{5D65951A-CE03-4794-9B2D-0A910A6F7FFB}" type="parTrans" cxnId="{E0CB53AF-1846-4839-A817-1BC95F8C73F9}">
      <dgm:prSet/>
      <dgm:spPr/>
      <dgm:t>
        <a:bodyPr/>
        <a:lstStyle/>
        <a:p>
          <a:endParaRPr lang="en-US" sz="1600">
            <a:solidFill>
              <a:schemeClr val="bg2"/>
            </a:solidFill>
            <a:latin typeface="+mj-lt"/>
          </a:endParaRPr>
        </a:p>
      </dgm:t>
    </dgm:pt>
    <dgm:pt modelId="{39C8D19E-6ADE-404A-843B-5F7020E72704}" type="sibTrans" cxnId="{E0CB53AF-1846-4839-A817-1BC95F8C73F9}">
      <dgm:prSet/>
      <dgm:spPr/>
      <dgm:t>
        <a:bodyPr/>
        <a:lstStyle/>
        <a:p>
          <a:endParaRPr lang="en-US" sz="1600">
            <a:solidFill>
              <a:schemeClr val="bg2"/>
            </a:solidFill>
            <a:latin typeface="+mj-lt"/>
          </a:endParaRPr>
        </a:p>
      </dgm:t>
    </dgm:pt>
    <dgm:pt modelId="{D66E06A0-8A7E-4EC6-8113-DDE9A8B91FA6}">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Modeling</a:t>
          </a:r>
        </a:p>
      </dgm:t>
    </dgm:pt>
    <dgm:pt modelId="{C867E6D7-68AF-43C6-9E80-BCCDD787550D}" type="parTrans" cxnId="{BEEC91A6-BF3F-4E21-859A-6D47ACAB8869}">
      <dgm:prSet/>
      <dgm:spPr/>
      <dgm:t>
        <a:bodyPr/>
        <a:lstStyle/>
        <a:p>
          <a:endParaRPr lang="en-US" sz="1600">
            <a:solidFill>
              <a:schemeClr val="bg2"/>
            </a:solidFill>
            <a:latin typeface="+mj-lt"/>
          </a:endParaRPr>
        </a:p>
      </dgm:t>
    </dgm:pt>
    <dgm:pt modelId="{4B0A02DB-F299-4AF6-A72B-B326FF7FE0BF}" type="sibTrans" cxnId="{BEEC91A6-BF3F-4E21-859A-6D47ACAB8869}">
      <dgm:prSet/>
      <dgm:spPr/>
      <dgm:t>
        <a:bodyPr/>
        <a:lstStyle/>
        <a:p>
          <a:endParaRPr lang="en-US" sz="1600">
            <a:solidFill>
              <a:schemeClr val="bg2"/>
            </a:solidFill>
            <a:latin typeface="+mj-lt"/>
          </a:endParaRPr>
        </a:p>
      </dgm:t>
    </dgm:pt>
    <dgm:pt modelId="{E08D914F-4215-41A4-8173-F3CBF316F76B}">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Feature Selection</a:t>
          </a:r>
        </a:p>
      </dgm:t>
    </dgm:pt>
    <dgm:pt modelId="{6E6AFD42-BD05-4248-B472-1EFABC017324}" type="parTrans" cxnId="{61EC2C2C-336E-4152-BF38-E133255426BA}">
      <dgm:prSet/>
      <dgm:spPr/>
      <dgm:t>
        <a:bodyPr/>
        <a:lstStyle/>
        <a:p>
          <a:endParaRPr lang="en-US" sz="1600">
            <a:solidFill>
              <a:schemeClr val="bg2"/>
            </a:solidFill>
            <a:latin typeface="+mj-lt"/>
          </a:endParaRPr>
        </a:p>
      </dgm:t>
    </dgm:pt>
    <dgm:pt modelId="{1759AAC5-ADE9-4C55-8CBC-F1BA87C7A449}" type="sibTrans" cxnId="{61EC2C2C-336E-4152-BF38-E133255426BA}">
      <dgm:prSet/>
      <dgm:spPr/>
      <dgm:t>
        <a:bodyPr/>
        <a:lstStyle/>
        <a:p>
          <a:endParaRPr lang="en-US" sz="1600">
            <a:solidFill>
              <a:schemeClr val="bg2"/>
            </a:solidFill>
            <a:latin typeface="+mj-lt"/>
          </a:endParaRPr>
        </a:p>
      </dgm:t>
    </dgm:pt>
    <dgm:pt modelId="{EFB0480E-A451-4750-9076-B8DA17ACD683}">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Create and Train Model</a:t>
          </a:r>
        </a:p>
      </dgm:t>
    </dgm:pt>
    <dgm:pt modelId="{02255FE4-1BB8-44C8-8FC3-2DB4276D8435}" type="parTrans" cxnId="{F0686254-8BC6-438F-8EFC-387D3C1B4582}">
      <dgm:prSet/>
      <dgm:spPr/>
      <dgm:t>
        <a:bodyPr/>
        <a:lstStyle/>
        <a:p>
          <a:endParaRPr lang="en-US" sz="1600">
            <a:solidFill>
              <a:schemeClr val="bg2"/>
            </a:solidFill>
            <a:latin typeface="+mj-lt"/>
          </a:endParaRPr>
        </a:p>
      </dgm:t>
    </dgm:pt>
    <dgm:pt modelId="{7ECF0E78-DA31-4B08-B8BA-D36DB4135973}" type="sibTrans" cxnId="{F0686254-8BC6-438F-8EFC-387D3C1B4582}">
      <dgm:prSet/>
      <dgm:spPr/>
      <dgm:t>
        <a:bodyPr/>
        <a:lstStyle/>
        <a:p>
          <a:endParaRPr lang="en-US" sz="1600">
            <a:solidFill>
              <a:schemeClr val="bg2"/>
            </a:solidFill>
            <a:latin typeface="+mj-lt"/>
          </a:endParaRPr>
        </a:p>
      </dgm:t>
    </dgm:pt>
    <dgm:pt modelId="{31989D70-38F8-40B4-A5B4-5B64244B04DB}">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Deployment</a:t>
          </a:r>
        </a:p>
      </dgm:t>
    </dgm:pt>
    <dgm:pt modelId="{E572721F-5C44-451C-B622-59B69949FB6F}" type="parTrans" cxnId="{991DC740-DAA8-4D0F-9BAB-A0D216E7CC9C}">
      <dgm:prSet/>
      <dgm:spPr/>
      <dgm:t>
        <a:bodyPr/>
        <a:lstStyle/>
        <a:p>
          <a:endParaRPr lang="en-US" sz="1600">
            <a:solidFill>
              <a:schemeClr val="bg2"/>
            </a:solidFill>
            <a:latin typeface="+mj-lt"/>
          </a:endParaRPr>
        </a:p>
      </dgm:t>
    </dgm:pt>
    <dgm:pt modelId="{FF3730C5-5E1C-4ACF-986C-1F8BDC2A87DC}" type="sibTrans" cxnId="{991DC740-DAA8-4D0F-9BAB-A0D216E7CC9C}">
      <dgm:prSet/>
      <dgm:spPr/>
      <dgm:t>
        <a:bodyPr/>
        <a:lstStyle/>
        <a:p>
          <a:endParaRPr lang="en-US" sz="1600">
            <a:solidFill>
              <a:schemeClr val="bg2"/>
            </a:solidFill>
            <a:latin typeface="+mj-lt"/>
          </a:endParaRPr>
        </a:p>
      </dgm:t>
    </dgm:pt>
    <dgm:pt modelId="{75DF6D0E-EF2D-4899-8D56-11F561E3DB25}">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Customer Acceptance</a:t>
          </a:r>
        </a:p>
      </dgm:t>
    </dgm:pt>
    <dgm:pt modelId="{510C85D3-5932-4392-B61F-F44832C002FA}" type="parTrans" cxnId="{6D864F09-96B6-4444-95BB-D36241D055AD}">
      <dgm:prSet/>
      <dgm:spPr/>
      <dgm:t>
        <a:bodyPr/>
        <a:lstStyle/>
        <a:p>
          <a:endParaRPr lang="en-US" sz="1600">
            <a:solidFill>
              <a:schemeClr val="bg2"/>
            </a:solidFill>
            <a:latin typeface="+mj-lt"/>
          </a:endParaRPr>
        </a:p>
      </dgm:t>
    </dgm:pt>
    <dgm:pt modelId="{EEE1824F-AA0C-4316-B13D-ED5B6C4A0BFF}" type="sibTrans" cxnId="{6D864F09-96B6-4444-95BB-D36241D055AD}">
      <dgm:prSet/>
      <dgm:spPr/>
      <dgm:t>
        <a:bodyPr/>
        <a:lstStyle/>
        <a:p>
          <a:endParaRPr lang="en-US" sz="1600">
            <a:solidFill>
              <a:schemeClr val="bg2"/>
            </a:solidFill>
            <a:latin typeface="+mj-lt"/>
          </a:endParaRPr>
        </a:p>
      </dgm:t>
    </dgm:pt>
    <dgm:pt modelId="{07E81225-DE19-4D3E-99CD-FC123A33837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Operationalize</a:t>
          </a:r>
        </a:p>
      </dgm:t>
    </dgm:pt>
    <dgm:pt modelId="{642D5DAC-991D-456E-978D-DDF8870668E2}" type="parTrans" cxnId="{F9E74B76-F3C8-474B-BE2E-672A4119380A}">
      <dgm:prSet/>
      <dgm:spPr/>
      <dgm:t>
        <a:bodyPr/>
        <a:lstStyle/>
        <a:p>
          <a:endParaRPr lang="en-US" sz="1600">
            <a:solidFill>
              <a:schemeClr val="bg2"/>
            </a:solidFill>
            <a:latin typeface="+mj-lt"/>
          </a:endParaRPr>
        </a:p>
      </dgm:t>
    </dgm:pt>
    <dgm:pt modelId="{71EEF2D0-2FC1-4663-8EEF-F8400FED6EFD}" type="sibTrans" cxnId="{F9E74B76-F3C8-474B-BE2E-672A4119380A}">
      <dgm:prSet/>
      <dgm:spPr/>
      <dgm:t>
        <a:bodyPr/>
        <a:lstStyle/>
        <a:p>
          <a:endParaRPr lang="en-US" sz="1600">
            <a:solidFill>
              <a:schemeClr val="bg2"/>
            </a:solidFill>
            <a:latin typeface="+mj-lt"/>
          </a:endParaRPr>
        </a:p>
      </dgm:t>
    </dgm:pt>
    <dgm:pt modelId="{0EBDD81E-61F5-4638-8D23-E64C5784A7C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Testing and Validation</a:t>
          </a:r>
        </a:p>
      </dgm:t>
    </dgm:pt>
    <dgm:pt modelId="{5BB68B6B-2470-4B4F-B825-03319C46AB79}" type="parTrans" cxnId="{0652195D-79AA-41CB-A507-64DF25821FDC}">
      <dgm:prSet/>
      <dgm:spPr/>
      <dgm:t>
        <a:bodyPr/>
        <a:lstStyle/>
        <a:p>
          <a:endParaRPr lang="en-US" sz="1600">
            <a:solidFill>
              <a:schemeClr val="bg2"/>
            </a:solidFill>
            <a:latin typeface="+mj-lt"/>
          </a:endParaRPr>
        </a:p>
      </dgm:t>
    </dgm:pt>
    <dgm:pt modelId="{91158606-88ED-478A-99A3-FF66895B49FF}" type="sibTrans" cxnId="{0652195D-79AA-41CB-A507-64DF25821FDC}">
      <dgm:prSet/>
      <dgm:spPr/>
      <dgm:t>
        <a:bodyPr/>
        <a:lstStyle/>
        <a:p>
          <a:endParaRPr lang="en-US" sz="1600">
            <a:solidFill>
              <a:schemeClr val="bg2"/>
            </a:solidFill>
            <a:latin typeface="+mj-lt"/>
          </a:endParaRPr>
        </a:p>
      </dgm:t>
    </dgm:pt>
    <dgm:pt modelId="{8A560357-68DD-41D8-841B-C94F1FF7F8C1}">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Update Data</a:t>
          </a:r>
        </a:p>
      </dgm:t>
    </dgm:pt>
    <dgm:pt modelId="{3BC3B257-E716-47FF-9C4E-A1CCC502A26F}" type="parTrans" cxnId="{6D9D5740-A78E-432A-A19B-79A7629DFBD0}">
      <dgm:prSet/>
      <dgm:spPr/>
      <dgm:t>
        <a:bodyPr/>
        <a:lstStyle/>
        <a:p>
          <a:endParaRPr lang="en-US" sz="1600">
            <a:solidFill>
              <a:schemeClr val="bg2"/>
            </a:solidFill>
            <a:latin typeface="+mj-lt"/>
          </a:endParaRPr>
        </a:p>
      </dgm:t>
    </dgm:pt>
    <dgm:pt modelId="{0F75D6C4-A5C5-4C0B-A3E7-E1F9127F0B24}" type="sibTrans" cxnId="{6D9D5740-A78E-432A-A19B-79A7629DFBD0}">
      <dgm:prSet/>
      <dgm:spPr/>
      <dgm:t>
        <a:bodyPr/>
        <a:lstStyle/>
        <a:p>
          <a:endParaRPr lang="en-US" sz="1600">
            <a:solidFill>
              <a:schemeClr val="bg2"/>
            </a:solidFill>
            <a:latin typeface="+mj-lt"/>
          </a:endParaRPr>
        </a:p>
      </dgm:t>
    </dgm:pt>
    <dgm:pt modelId="{051E23BA-27D6-402B-8FD0-643279078F48}">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Handoff</a:t>
          </a:r>
        </a:p>
      </dgm:t>
    </dgm:pt>
    <dgm:pt modelId="{DA361144-F3E9-4156-9CC2-FE98E458196C}" type="parTrans" cxnId="{9D250ACB-3782-4169-9513-D5939A72E14C}">
      <dgm:prSet/>
      <dgm:spPr/>
      <dgm:t>
        <a:bodyPr/>
        <a:lstStyle/>
        <a:p>
          <a:endParaRPr lang="en-US" sz="1600">
            <a:solidFill>
              <a:schemeClr val="bg2"/>
            </a:solidFill>
            <a:latin typeface="+mj-lt"/>
          </a:endParaRPr>
        </a:p>
      </dgm:t>
    </dgm:pt>
    <dgm:pt modelId="{AE55AD9A-A016-48D5-8B34-AF4339F64545}" type="sibTrans" cxnId="{9D250ACB-3782-4169-9513-D5939A72E14C}">
      <dgm:prSet/>
      <dgm:spPr/>
      <dgm:t>
        <a:bodyPr/>
        <a:lstStyle/>
        <a:p>
          <a:endParaRPr lang="en-US" sz="1600">
            <a:solidFill>
              <a:schemeClr val="bg2"/>
            </a:solidFill>
            <a:latin typeface="+mj-lt"/>
          </a:endParaRPr>
        </a:p>
      </dgm:t>
    </dgm:pt>
    <dgm:pt modelId="{22DA92B9-9C40-4A25-8285-966799791BE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Re-train and re-score</a:t>
          </a:r>
        </a:p>
      </dgm:t>
    </dgm:pt>
    <dgm:pt modelId="{31A0D76F-F3CA-4A56-BA36-A4E6E0932F46}" type="parTrans" cxnId="{0E99CA05-F61F-4393-A01F-8CCEDBA18F50}">
      <dgm:prSet/>
      <dgm:spPr/>
      <dgm:t>
        <a:bodyPr/>
        <a:lstStyle/>
        <a:p>
          <a:endParaRPr lang="en-US" sz="1600">
            <a:solidFill>
              <a:schemeClr val="bg2"/>
            </a:solidFill>
            <a:latin typeface="+mj-lt"/>
          </a:endParaRPr>
        </a:p>
      </dgm:t>
    </dgm:pt>
    <dgm:pt modelId="{C2D43770-B53D-4E3F-BFD7-DA47BF161F8F}" type="sibTrans" cxnId="{0E99CA05-F61F-4393-A01F-8CCEDBA18F50}">
      <dgm:prSet/>
      <dgm:spPr/>
      <dgm:t>
        <a:bodyPr/>
        <a:lstStyle/>
        <a:p>
          <a:endParaRPr lang="en-US" sz="16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custLinFactNeighborX="-3" custLinFactNeighborY="1904">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chemeClr val="accent6">
                  <a:lumMod val="50000"/>
                </a:schemeClr>
              </a:solidFill>
              <a:latin typeface="+mj-lt"/>
            </a:rPr>
            <a:t>Business Understanding</a:t>
          </a:r>
        </a:p>
      </dgm:t>
    </dgm:pt>
    <dgm:pt modelId="{A445CB5E-895F-4150-B184-2C8283752FC5}" type="parTrans" cxnId="{A346880C-19BB-492E-86E8-A5888A7956E2}">
      <dgm:prSet/>
      <dgm:spPr/>
      <dgm:t>
        <a:bodyPr/>
        <a:lstStyle/>
        <a:p>
          <a:endParaRPr lang="en-US" sz="1600">
            <a:solidFill>
              <a:schemeClr val="bg2"/>
            </a:solidFill>
            <a:latin typeface="+mj-lt"/>
          </a:endParaRPr>
        </a:p>
      </dgm:t>
    </dgm:pt>
    <dgm:pt modelId="{F4903262-3BB8-4A76-A3AA-54C0993BC220}" type="sibTrans" cxnId="{A346880C-19BB-492E-86E8-A5888A7956E2}">
      <dgm:prSet/>
      <dgm:spPr/>
      <dgm:t>
        <a:bodyPr/>
        <a:lstStyle/>
        <a:p>
          <a:endParaRPr lang="en-US" sz="1600">
            <a:solidFill>
              <a:schemeClr val="bg2"/>
            </a:solidFill>
            <a:latin typeface="+mj-lt"/>
          </a:endParaRPr>
        </a:p>
      </dgm:t>
    </dgm:pt>
    <dgm:pt modelId="{8589F281-C004-49C2-9A17-144391E503DE}">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Define Objectives</a:t>
          </a:r>
        </a:p>
      </dgm:t>
    </dgm:pt>
    <dgm:pt modelId="{68ACA663-A4B5-4322-A79B-E6FDA765E412}" type="parTrans" cxnId="{B844C6F1-2818-4F3A-97BB-A513A7A6487D}">
      <dgm:prSet/>
      <dgm:spPr/>
      <dgm:t>
        <a:bodyPr/>
        <a:lstStyle/>
        <a:p>
          <a:endParaRPr lang="en-US" sz="1600">
            <a:solidFill>
              <a:schemeClr val="bg2"/>
            </a:solidFill>
            <a:latin typeface="+mj-lt"/>
          </a:endParaRPr>
        </a:p>
      </dgm:t>
    </dgm:pt>
    <dgm:pt modelId="{C3FF912E-6EAA-40C0-8E91-AAAED8175040}" type="sibTrans" cxnId="{B844C6F1-2818-4F3A-97BB-A513A7A6487D}">
      <dgm:prSet/>
      <dgm:spPr/>
      <dgm:t>
        <a:bodyPr/>
        <a:lstStyle/>
        <a:p>
          <a:endParaRPr lang="en-US" sz="1600">
            <a:solidFill>
              <a:schemeClr val="bg2"/>
            </a:solidFill>
            <a:latin typeface="+mj-lt"/>
          </a:endParaRPr>
        </a:p>
      </dgm:t>
    </dgm:pt>
    <dgm:pt modelId="{7C9DA717-4609-4F35-9627-FBCE587B2E0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Identify Data Sources</a:t>
          </a:r>
        </a:p>
      </dgm:t>
    </dgm:pt>
    <dgm:pt modelId="{E5D39B11-6038-4BAB-A377-66C89B23A4FE}" type="parTrans" cxnId="{220E0694-B595-46BE-BDB9-2B1763BF7F42}">
      <dgm:prSet/>
      <dgm:spPr/>
      <dgm:t>
        <a:bodyPr/>
        <a:lstStyle/>
        <a:p>
          <a:endParaRPr lang="en-US" sz="1600">
            <a:solidFill>
              <a:schemeClr val="bg2"/>
            </a:solidFill>
            <a:latin typeface="+mj-lt"/>
          </a:endParaRPr>
        </a:p>
      </dgm:t>
    </dgm:pt>
    <dgm:pt modelId="{C70C4ADA-4F3B-4BCA-9873-A32F1BD4BEED}" type="sibTrans" cxnId="{220E0694-B595-46BE-BDB9-2B1763BF7F42}">
      <dgm:prSet/>
      <dgm:spPr/>
      <dgm:t>
        <a:bodyPr/>
        <a:lstStyle/>
        <a:p>
          <a:endParaRPr lang="en-US" sz="1600">
            <a:solidFill>
              <a:schemeClr val="bg2"/>
            </a:solidFill>
            <a:latin typeface="+mj-lt"/>
          </a:endParaRPr>
        </a:p>
      </dgm:t>
    </dgm:pt>
    <dgm:pt modelId="{F1A8E0FB-6830-44B9-AD5D-2C6541803F4D}">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chemeClr val="accent6">
                  <a:lumMod val="50000"/>
                </a:schemeClr>
              </a:solidFill>
              <a:latin typeface="+mj-lt"/>
            </a:rPr>
            <a:t>Data Acquisition and Understanding</a:t>
          </a:r>
        </a:p>
      </dgm:t>
    </dgm:pt>
    <dgm:pt modelId="{BA9882FF-0D62-440B-AE35-07B5440B7352}" type="parTrans" cxnId="{DA864F5A-43C0-4EAB-ACD8-C653DCDBC285}">
      <dgm:prSet/>
      <dgm:spPr/>
      <dgm:t>
        <a:bodyPr/>
        <a:lstStyle/>
        <a:p>
          <a:endParaRPr lang="en-US" sz="1600">
            <a:solidFill>
              <a:schemeClr val="bg2"/>
            </a:solidFill>
            <a:latin typeface="+mj-lt"/>
          </a:endParaRPr>
        </a:p>
      </dgm:t>
    </dgm:pt>
    <dgm:pt modelId="{BE3BCC92-A824-45B0-AD74-589AA75A91ED}" type="sibTrans" cxnId="{DA864F5A-43C0-4EAB-ACD8-C653DCDBC285}">
      <dgm:prSet/>
      <dgm:spPr/>
      <dgm:t>
        <a:bodyPr/>
        <a:lstStyle/>
        <a:p>
          <a:endParaRPr lang="en-US" sz="1600">
            <a:solidFill>
              <a:schemeClr val="bg2"/>
            </a:solidFill>
            <a:latin typeface="+mj-lt"/>
          </a:endParaRPr>
        </a:p>
      </dgm:t>
    </dgm:pt>
    <dgm:pt modelId="{6DCAF490-84DF-45AB-95F8-850141BC8BD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Ingest Data</a:t>
          </a:r>
        </a:p>
      </dgm:t>
    </dgm:pt>
    <dgm:pt modelId="{313354FE-947E-4C91-850E-55158EB5406E}" type="parTrans" cxnId="{DB01149F-013B-4AAC-83B8-EA5A02812FB1}">
      <dgm:prSet/>
      <dgm:spPr/>
      <dgm:t>
        <a:bodyPr/>
        <a:lstStyle/>
        <a:p>
          <a:endParaRPr lang="en-US" sz="1600">
            <a:solidFill>
              <a:schemeClr val="bg2"/>
            </a:solidFill>
            <a:latin typeface="+mj-lt"/>
          </a:endParaRPr>
        </a:p>
      </dgm:t>
    </dgm:pt>
    <dgm:pt modelId="{263CB43B-A0A5-48BB-9C20-6635267C3C22}" type="sibTrans" cxnId="{DB01149F-013B-4AAC-83B8-EA5A02812FB1}">
      <dgm:prSet/>
      <dgm:spPr/>
      <dgm:t>
        <a:bodyPr/>
        <a:lstStyle/>
        <a:p>
          <a:endParaRPr lang="en-US" sz="1600">
            <a:solidFill>
              <a:schemeClr val="bg2"/>
            </a:solidFill>
            <a:latin typeface="+mj-lt"/>
          </a:endParaRPr>
        </a:p>
      </dgm:t>
    </dgm:pt>
    <dgm:pt modelId="{FFA8810D-171E-4ADC-9CA8-AD57E9D504B9}">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a:solidFill>
                <a:schemeClr val="accent6">
                  <a:lumMod val="50000"/>
                </a:schemeClr>
              </a:solidFill>
              <a:latin typeface="+mj-lt"/>
            </a:rPr>
            <a:t>Explore Data</a:t>
          </a:r>
          <a:endParaRPr lang="en-US" sz="1600" dirty="0">
            <a:solidFill>
              <a:schemeClr val="accent6">
                <a:lumMod val="50000"/>
              </a:schemeClr>
            </a:solidFill>
            <a:latin typeface="+mj-lt"/>
          </a:endParaRPr>
        </a:p>
      </dgm:t>
    </dgm:pt>
    <dgm:pt modelId="{5D65951A-CE03-4794-9B2D-0A910A6F7FFB}" type="parTrans" cxnId="{E0CB53AF-1846-4839-A817-1BC95F8C73F9}">
      <dgm:prSet/>
      <dgm:spPr/>
      <dgm:t>
        <a:bodyPr/>
        <a:lstStyle/>
        <a:p>
          <a:endParaRPr lang="en-US" sz="1600">
            <a:solidFill>
              <a:schemeClr val="bg2"/>
            </a:solidFill>
            <a:latin typeface="+mj-lt"/>
          </a:endParaRPr>
        </a:p>
      </dgm:t>
    </dgm:pt>
    <dgm:pt modelId="{39C8D19E-6ADE-404A-843B-5F7020E72704}" type="sibTrans" cxnId="{E0CB53AF-1846-4839-A817-1BC95F8C73F9}">
      <dgm:prSet/>
      <dgm:spPr/>
      <dgm:t>
        <a:bodyPr/>
        <a:lstStyle/>
        <a:p>
          <a:endParaRPr lang="en-US" sz="1600">
            <a:solidFill>
              <a:schemeClr val="bg2"/>
            </a:solidFill>
            <a:latin typeface="+mj-lt"/>
          </a:endParaRPr>
        </a:p>
      </dgm:t>
    </dgm:pt>
    <dgm:pt modelId="{D66E06A0-8A7E-4EC6-8113-DDE9A8B91FA6}">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Modeling</a:t>
          </a:r>
        </a:p>
      </dgm:t>
    </dgm:pt>
    <dgm:pt modelId="{C867E6D7-68AF-43C6-9E80-BCCDD787550D}" type="parTrans" cxnId="{BEEC91A6-BF3F-4E21-859A-6D47ACAB8869}">
      <dgm:prSet/>
      <dgm:spPr/>
      <dgm:t>
        <a:bodyPr/>
        <a:lstStyle/>
        <a:p>
          <a:endParaRPr lang="en-US" sz="1600">
            <a:solidFill>
              <a:schemeClr val="bg2"/>
            </a:solidFill>
            <a:latin typeface="+mj-lt"/>
          </a:endParaRPr>
        </a:p>
      </dgm:t>
    </dgm:pt>
    <dgm:pt modelId="{4B0A02DB-F299-4AF6-A72B-B326FF7FE0BF}" type="sibTrans" cxnId="{BEEC91A6-BF3F-4E21-859A-6D47ACAB8869}">
      <dgm:prSet/>
      <dgm:spPr/>
      <dgm:t>
        <a:bodyPr/>
        <a:lstStyle/>
        <a:p>
          <a:endParaRPr lang="en-US" sz="1600">
            <a:solidFill>
              <a:schemeClr val="bg2"/>
            </a:solidFill>
            <a:latin typeface="+mj-lt"/>
          </a:endParaRPr>
        </a:p>
      </dgm:t>
    </dgm:pt>
    <dgm:pt modelId="{E08D914F-4215-41A4-8173-F3CBF316F76B}">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Feature Selection</a:t>
          </a:r>
        </a:p>
      </dgm:t>
    </dgm:pt>
    <dgm:pt modelId="{6E6AFD42-BD05-4248-B472-1EFABC017324}" type="parTrans" cxnId="{61EC2C2C-336E-4152-BF38-E133255426BA}">
      <dgm:prSet/>
      <dgm:spPr/>
      <dgm:t>
        <a:bodyPr/>
        <a:lstStyle/>
        <a:p>
          <a:endParaRPr lang="en-US" sz="1600">
            <a:solidFill>
              <a:schemeClr val="bg2"/>
            </a:solidFill>
            <a:latin typeface="+mj-lt"/>
          </a:endParaRPr>
        </a:p>
      </dgm:t>
    </dgm:pt>
    <dgm:pt modelId="{1759AAC5-ADE9-4C55-8CBC-F1BA87C7A449}" type="sibTrans" cxnId="{61EC2C2C-336E-4152-BF38-E133255426BA}">
      <dgm:prSet/>
      <dgm:spPr/>
      <dgm:t>
        <a:bodyPr/>
        <a:lstStyle/>
        <a:p>
          <a:endParaRPr lang="en-US" sz="1600">
            <a:solidFill>
              <a:schemeClr val="bg2"/>
            </a:solidFill>
            <a:latin typeface="+mj-lt"/>
          </a:endParaRPr>
        </a:p>
      </dgm:t>
    </dgm:pt>
    <dgm:pt modelId="{EFB0480E-A451-4750-9076-B8DA17ACD683}">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Create and Train Model</a:t>
          </a:r>
        </a:p>
      </dgm:t>
    </dgm:pt>
    <dgm:pt modelId="{02255FE4-1BB8-44C8-8FC3-2DB4276D8435}" type="parTrans" cxnId="{F0686254-8BC6-438F-8EFC-387D3C1B4582}">
      <dgm:prSet/>
      <dgm:spPr/>
      <dgm:t>
        <a:bodyPr/>
        <a:lstStyle/>
        <a:p>
          <a:endParaRPr lang="en-US" sz="1600">
            <a:solidFill>
              <a:schemeClr val="bg2"/>
            </a:solidFill>
            <a:latin typeface="+mj-lt"/>
          </a:endParaRPr>
        </a:p>
      </dgm:t>
    </dgm:pt>
    <dgm:pt modelId="{7ECF0E78-DA31-4B08-B8BA-D36DB4135973}" type="sibTrans" cxnId="{F0686254-8BC6-438F-8EFC-387D3C1B4582}">
      <dgm:prSet/>
      <dgm:spPr/>
      <dgm:t>
        <a:bodyPr/>
        <a:lstStyle/>
        <a:p>
          <a:endParaRPr lang="en-US" sz="1600">
            <a:solidFill>
              <a:schemeClr val="bg2"/>
            </a:solidFill>
            <a:latin typeface="+mj-lt"/>
          </a:endParaRPr>
        </a:p>
      </dgm:t>
    </dgm:pt>
    <dgm:pt modelId="{31989D70-38F8-40B4-A5B4-5B64244B04DB}">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Deployment</a:t>
          </a:r>
        </a:p>
      </dgm:t>
    </dgm:pt>
    <dgm:pt modelId="{E572721F-5C44-451C-B622-59B69949FB6F}" type="parTrans" cxnId="{991DC740-DAA8-4D0F-9BAB-A0D216E7CC9C}">
      <dgm:prSet/>
      <dgm:spPr/>
      <dgm:t>
        <a:bodyPr/>
        <a:lstStyle/>
        <a:p>
          <a:endParaRPr lang="en-US" sz="1600">
            <a:solidFill>
              <a:schemeClr val="bg2"/>
            </a:solidFill>
            <a:latin typeface="+mj-lt"/>
          </a:endParaRPr>
        </a:p>
      </dgm:t>
    </dgm:pt>
    <dgm:pt modelId="{FF3730C5-5E1C-4ACF-986C-1F8BDC2A87DC}" type="sibTrans" cxnId="{991DC740-DAA8-4D0F-9BAB-A0D216E7CC9C}">
      <dgm:prSet/>
      <dgm:spPr/>
      <dgm:t>
        <a:bodyPr/>
        <a:lstStyle/>
        <a:p>
          <a:endParaRPr lang="en-US" sz="1600">
            <a:solidFill>
              <a:schemeClr val="bg2"/>
            </a:solidFill>
            <a:latin typeface="+mj-lt"/>
          </a:endParaRPr>
        </a:p>
      </dgm:t>
    </dgm:pt>
    <dgm:pt modelId="{75DF6D0E-EF2D-4899-8D56-11F561E3DB25}">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Customer Acceptance</a:t>
          </a:r>
        </a:p>
      </dgm:t>
    </dgm:pt>
    <dgm:pt modelId="{510C85D3-5932-4392-B61F-F44832C002FA}" type="parTrans" cxnId="{6D864F09-96B6-4444-95BB-D36241D055AD}">
      <dgm:prSet/>
      <dgm:spPr/>
      <dgm:t>
        <a:bodyPr/>
        <a:lstStyle/>
        <a:p>
          <a:endParaRPr lang="en-US" sz="1600">
            <a:solidFill>
              <a:schemeClr val="bg2"/>
            </a:solidFill>
            <a:latin typeface="+mj-lt"/>
          </a:endParaRPr>
        </a:p>
      </dgm:t>
    </dgm:pt>
    <dgm:pt modelId="{EEE1824F-AA0C-4316-B13D-ED5B6C4A0BFF}" type="sibTrans" cxnId="{6D864F09-96B6-4444-95BB-D36241D055AD}">
      <dgm:prSet/>
      <dgm:spPr/>
      <dgm:t>
        <a:bodyPr/>
        <a:lstStyle/>
        <a:p>
          <a:endParaRPr lang="en-US" sz="1600">
            <a:solidFill>
              <a:schemeClr val="bg2"/>
            </a:solidFill>
            <a:latin typeface="+mj-lt"/>
          </a:endParaRPr>
        </a:p>
      </dgm:t>
    </dgm:pt>
    <dgm:pt modelId="{07E81225-DE19-4D3E-99CD-FC123A33837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Operationalize</a:t>
          </a:r>
        </a:p>
      </dgm:t>
    </dgm:pt>
    <dgm:pt modelId="{642D5DAC-991D-456E-978D-DDF8870668E2}" type="parTrans" cxnId="{F9E74B76-F3C8-474B-BE2E-672A4119380A}">
      <dgm:prSet/>
      <dgm:spPr/>
      <dgm:t>
        <a:bodyPr/>
        <a:lstStyle/>
        <a:p>
          <a:endParaRPr lang="en-US" sz="1600">
            <a:solidFill>
              <a:schemeClr val="bg2"/>
            </a:solidFill>
            <a:latin typeface="+mj-lt"/>
          </a:endParaRPr>
        </a:p>
      </dgm:t>
    </dgm:pt>
    <dgm:pt modelId="{71EEF2D0-2FC1-4663-8EEF-F8400FED6EFD}" type="sibTrans" cxnId="{F9E74B76-F3C8-474B-BE2E-672A4119380A}">
      <dgm:prSet/>
      <dgm:spPr/>
      <dgm:t>
        <a:bodyPr/>
        <a:lstStyle/>
        <a:p>
          <a:endParaRPr lang="en-US" sz="1600">
            <a:solidFill>
              <a:schemeClr val="bg2"/>
            </a:solidFill>
            <a:latin typeface="+mj-lt"/>
          </a:endParaRPr>
        </a:p>
      </dgm:t>
    </dgm:pt>
    <dgm:pt modelId="{0EBDD81E-61F5-4638-8D23-E64C5784A7C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Testing and Validation</a:t>
          </a:r>
        </a:p>
      </dgm:t>
    </dgm:pt>
    <dgm:pt modelId="{5BB68B6B-2470-4B4F-B825-03319C46AB79}" type="parTrans" cxnId="{0652195D-79AA-41CB-A507-64DF25821FDC}">
      <dgm:prSet/>
      <dgm:spPr/>
      <dgm:t>
        <a:bodyPr/>
        <a:lstStyle/>
        <a:p>
          <a:endParaRPr lang="en-US" sz="1600">
            <a:solidFill>
              <a:schemeClr val="bg2"/>
            </a:solidFill>
            <a:latin typeface="+mj-lt"/>
          </a:endParaRPr>
        </a:p>
      </dgm:t>
    </dgm:pt>
    <dgm:pt modelId="{91158606-88ED-478A-99A3-FF66895B49FF}" type="sibTrans" cxnId="{0652195D-79AA-41CB-A507-64DF25821FDC}">
      <dgm:prSet/>
      <dgm:spPr/>
      <dgm:t>
        <a:bodyPr/>
        <a:lstStyle/>
        <a:p>
          <a:endParaRPr lang="en-US" sz="1600">
            <a:solidFill>
              <a:schemeClr val="bg2"/>
            </a:solidFill>
            <a:latin typeface="+mj-lt"/>
          </a:endParaRPr>
        </a:p>
      </dgm:t>
    </dgm:pt>
    <dgm:pt modelId="{8A560357-68DD-41D8-841B-C94F1FF7F8C1}">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Update Data</a:t>
          </a:r>
        </a:p>
      </dgm:t>
    </dgm:pt>
    <dgm:pt modelId="{3BC3B257-E716-47FF-9C4E-A1CCC502A26F}" type="parTrans" cxnId="{6D9D5740-A78E-432A-A19B-79A7629DFBD0}">
      <dgm:prSet/>
      <dgm:spPr/>
      <dgm:t>
        <a:bodyPr/>
        <a:lstStyle/>
        <a:p>
          <a:endParaRPr lang="en-US" sz="1600">
            <a:solidFill>
              <a:schemeClr val="bg2"/>
            </a:solidFill>
            <a:latin typeface="+mj-lt"/>
          </a:endParaRPr>
        </a:p>
      </dgm:t>
    </dgm:pt>
    <dgm:pt modelId="{0F75D6C4-A5C5-4C0B-A3E7-E1F9127F0B24}" type="sibTrans" cxnId="{6D9D5740-A78E-432A-A19B-79A7629DFBD0}">
      <dgm:prSet/>
      <dgm:spPr/>
      <dgm:t>
        <a:bodyPr/>
        <a:lstStyle/>
        <a:p>
          <a:endParaRPr lang="en-US" sz="1600">
            <a:solidFill>
              <a:schemeClr val="bg2"/>
            </a:solidFill>
            <a:latin typeface="+mj-lt"/>
          </a:endParaRPr>
        </a:p>
      </dgm:t>
    </dgm:pt>
    <dgm:pt modelId="{051E23BA-27D6-402B-8FD0-643279078F48}">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Handoff</a:t>
          </a:r>
        </a:p>
      </dgm:t>
    </dgm:pt>
    <dgm:pt modelId="{DA361144-F3E9-4156-9CC2-FE98E458196C}" type="parTrans" cxnId="{9D250ACB-3782-4169-9513-D5939A72E14C}">
      <dgm:prSet/>
      <dgm:spPr/>
      <dgm:t>
        <a:bodyPr/>
        <a:lstStyle/>
        <a:p>
          <a:endParaRPr lang="en-US" sz="1600">
            <a:solidFill>
              <a:schemeClr val="bg2"/>
            </a:solidFill>
            <a:latin typeface="+mj-lt"/>
          </a:endParaRPr>
        </a:p>
      </dgm:t>
    </dgm:pt>
    <dgm:pt modelId="{AE55AD9A-A016-48D5-8B34-AF4339F64545}" type="sibTrans" cxnId="{9D250ACB-3782-4169-9513-D5939A72E14C}">
      <dgm:prSet/>
      <dgm:spPr/>
      <dgm:t>
        <a:bodyPr/>
        <a:lstStyle/>
        <a:p>
          <a:endParaRPr lang="en-US" sz="1600">
            <a:solidFill>
              <a:schemeClr val="bg2"/>
            </a:solidFill>
            <a:latin typeface="+mj-lt"/>
          </a:endParaRPr>
        </a:p>
      </dgm:t>
    </dgm:pt>
    <dgm:pt modelId="{22DA92B9-9C40-4A25-8285-966799791BE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Re-train and re-score</a:t>
          </a:r>
        </a:p>
      </dgm:t>
    </dgm:pt>
    <dgm:pt modelId="{31A0D76F-F3CA-4A56-BA36-A4E6E0932F46}" type="parTrans" cxnId="{0E99CA05-F61F-4393-A01F-8CCEDBA18F50}">
      <dgm:prSet/>
      <dgm:spPr/>
      <dgm:t>
        <a:bodyPr/>
        <a:lstStyle/>
        <a:p>
          <a:endParaRPr lang="en-US" sz="1600">
            <a:solidFill>
              <a:schemeClr val="bg2"/>
            </a:solidFill>
            <a:latin typeface="+mj-lt"/>
          </a:endParaRPr>
        </a:p>
      </dgm:t>
    </dgm:pt>
    <dgm:pt modelId="{C2D43770-B53D-4E3F-BFD7-DA47BF161F8F}" type="sibTrans" cxnId="{0E99CA05-F61F-4393-A01F-8CCEDBA18F50}">
      <dgm:prSet/>
      <dgm:spPr/>
      <dgm:t>
        <a:bodyPr/>
        <a:lstStyle/>
        <a:p>
          <a:endParaRPr lang="en-US" sz="16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chemeClr val="accent6">
                  <a:lumMod val="50000"/>
                </a:schemeClr>
              </a:solidFill>
              <a:latin typeface="+mj-lt"/>
            </a:rPr>
            <a:t>Business Understanding</a:t>
          </a:r>
        </a:p>
      </dgm:t>
    </dgm:pt>
    <dgm:pt modelId="{A445CB5E-895F-4150-B184-2C8283752FC5}" type="parTrans" cxnId="{A346880C-19BB-492E-86E8-A5888A7956E2}">
      <dgm:prSet/>
      <dgm:spPr/>
      <dgm:t>
        <a:bodyPr/>
        <a:lstStyle/>
        <a:p>
          <a:endParaRPr lang="en-US" sz="1600">
            <a:solidFill>
              <a:schemeClr val="bg2"/>
            </a:solidFill>
            <a:latin typeface="+mj-lt"/>
          </a:endParaRPr>
        </a:p>
      </dgm:t>
    </dgm:pt>
    <dgm:pt modelId="{F4903262-3BB8-4A76-A3AA-54C0993BC220}" type="sibTrans" cxnId="{A346880C-19BB-492E-86E8-A5888A7956E2}">
      <dgm:prSet/>
      <dgm:spPr/>
      <dgm:t>
        <a:bodyPr/>
        <a:lstStyle/>
        <a:p>
          <a:endParaRPr lang="en-US" sz="1600">
            <a:solidFill>
              <a:schemeClr val="bg2"/>
            </a:solidFill>
            <a:latin typeface="+mj-lt"/>
          </a:endParaRPr>
        </a:p>
      </dgm:t>
    </dgm:pt>
    <dgm:pt modelId="{8589F281-C004-49C2-9A17-144391E503DE}">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Define Objectives</a:t>
          </a:r>
        </a:p>
      </dgm:t>
    </dgm:pt>
    <dgm:pt modelId="{68ACA663-A4B5-4322-A79B-E6FDA765E412}" type="parTrans" cxnId="{B844C6F1-2818-4F3A-97BB-A513A7A6487D}">
      <dgm:prSet/>
      <dgm:spPr/>
      <dgm:t>
        <a:bodyPr/>
        <a:lstStyle/>
        <a:p>
          <a:endParaRPr lang="en-US" sz="1600">
            <a:solidFill>
              <a:schemeClr val="bg2"/>
            </a:solidFill>
            <a:latin typeface="+mj-lt"/>
          </a:endParaRPr>
        </a:p>
      </dgm:t>
    </dgm:pt>
    <dgm:pt modelId="{C3FF912E-6EAA-40C0-8E91-AAAED8175040}" type="sibTrans" cxnId="{B844C6F1-2818-4F3A-97BB-A513A7A6487D}">
      <dgm:prSet/>
      <dgm:spPr/>
      <dgm:t>
        <a:bodyPr/>
        <a:lstStyle/>
        <a:p>
          <a:endParaRPr lang="en-US" sz="1600">
            <a:solidFill>
              <a:schemeClr val="bg2"/>
            </a:solidFill>
            <a:latin typeface="+mj-lt"/>
          </a:endParaRPr>
        </a:p>
      </dgm:t>
    </dgm:pt>
    <dgm:pt modelId="{7C9DA717-4609-4F35-9627-FBCE587B2E0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Identify Data Sources</a:t>
          </a:r>
        </a:p>
      </dgm:t>
    </dgm:pt>
    <dgm:pt modelId="{E5D39B11-6038-4BAB-A377-66C89B23A4FE}" type="parTrans" cxnId="{220E0694-B595-46BE-BDB9-2B1763BF7F42}">
      <dgm:prSet/>
      <dgm:spPr/>
      <dgm:t>
        <a:bodyPr/>
        <a:lstStyle/>
        <a:p>
          <a:endParaRPr lang="en-US" sz="1600">
            <a:solidFill>
              <a:schemeClr val="bg2"/>
            </a:solidFill>
            <a:latin typeface="+mj-lt"/>
          </a:endParaRPr>
        </a:p>
      </dgm:t>
    </dgm:pt>
    <dgm:pt modelId="{C70C4ADA-4F3B-4BCA-9873-A32F1BD4BEED}" type="sibTrans" cxnId="{220E0694-B595-46BE-BDB9-2B1763BF7F42}">
      <dgm:prSet/>
      <dgm:spPr/>
      <dgm:t>
        <a:bodyPr/>
        <a:lstStyle/>
        <a:p>
          <a:endParaRPr lang="en-US" sz="1600">
            <a:solidFill>
              <a:schemeClr val="bg2"/>
            </a:solidFill>
            <a:latin typeface="+mj-lt"/>
          </a:endParaRPr>
        </a:p>
      </dgm:t>
    </dgm:pt>
    <dgm:pt modelId="{F1A8E0FB-6830-44B9-AD5D-2C6541803F4D}">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Data Acquisition and Understanding</a:t>
          </a:r>
        </a:p>
      </dgm:t>
    </dgm:pt>
    <dgm:pt modelId="{BA9882FF-0D62-440B-AE35-07B5440B7352}" type="parTrans" cxnId="{DA864F5A-43C0-4EAB-ACD8-C653DCDBC285}">
      <dgm:prSet/>
      <dgm:spPr/>
      <dgm:t>
        <a:bodyPr/>
        <a:lstStyle/>
        <a:p>
          <a:endParaRPr lang="en-US" sz="1600">
            <a:solidFill>
              <a:schemeClr val="bg2"/>
            </a:solidFill>
            <a:latin typeface="+mj-lt"/>
          </a:endParaRPr>
        </a:p>
      </dgm:t>
    </dgm:pt>
    <dgm:pt modelId="{BE3BCC92-A824-45B0-AD74-589AA75A91ED}" type="sibTrans" cxnId="{DA864F5A-43C0-4EAB-ACD8-C653DCDBC285}">
      <dgm:prSet/>
      <dgm:spPr/>
      <dgm:t>
        <a:bodyPr/>
        <a:lstStyle/>
        <a:p>
          <a:endParaRPr lang="en-US" sz="1600">
            <a:solidFill>
              <a:schemeClr val="bg2"/>
            </a:solidFill>
            <a:latin typeface="+mj-lt"/>
          </a:endParaRPr>
        </a:p>
      </dgm:t>
    </dgm:pt>
    <dgm:pt modelId="{6DCAF490-84DF-45AB-95F8-850141BC8BD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Ingest Data</a:t>
          </a:r>
        </a:p>
      </dgm:t>
    </dgm:pt>
    <dgm:pt modelId="{313354FE-947E-4C91-850E-55158EB5406E}" type="parTrans" cxnId="{DB01149F-013B-4AAC-83B8-EA5A02812FB1}">
      <dgm:prSet/>
      <dgm:spPr/>
      <dgm:t>
        <a:bodyPr/>
        <a:lstStyle/>
        <a:p>
          <a:endParaRPr lang="en-US" sz="1600">
            <a:solidFill>
              <a:schemeClr val="bg2"/>
            </a:solidFill>
            <a:latin typeface="+mj-lt"/>
          </a:endParaRPr>
        </a:p>
      </dgm:t>
    </dgm:pt>
    <dgm:pt modelId="{263CB43B-A0A5-48BB-9C20-6635267C3C22}" type="sibTrans" cxnId="{DB01149F-013B-4AAC-83B8-EA5A02812FB1}">
      <dgm:prSet/>
      <dgm:spPr/>
      <dgm:t>
        <a:bodyPr/>
        <a:lstStyle/>
        <a:p>
          <a:endParaRPr lang="en-US" sz="1600">
            <a:solidFill>
              <a:schemeClr val="bg2"/>
            </a:solidFill>
            <a:latin typeface="+mj-lt"/>
          </a:endParaRPr>
        </a:p>
      </dgm:t>
    </dgm:pt>
    <dgm:pt modelId="{FFA8810D-171E-4ADC-9CA8-AD57E9D504B9}">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Explore Data</a:t>
          </a:r>
        </a:p>
      </dgm:t>
    </dgm:pt>
    <dgm:pt modelId="{5D65951A-CE03-4794-9B2D-0A910A6F7FFB}" type="parTrans" cxnId="{E0CB53AF-1846-4839-A817-1BC95F8C73F9}">
      <dgm:prSet/>
      <dgm:spPr/>
      <dgm:t>
        <a:bodyPr/>
        <a:lstStyle/>
        <a:p>
          <a:endParaRPr lang="en-US" sz="1600">
            <a:solidFill>
              <a:schemeClr val="bg2"/>
            </a:solidFill>
            <a:latin typeface="+mj-lt"/>
          </a:endParaRPr>
        </a:p>
      </dgm:t>
    </dgm:pt>
    <dgm:pt modelId="{39C8D19E-6ADE-404A-843B-5F7020E72704}" type="sibTrans" cxnId="{E0CB53AF-1846-4839-A817-1BC95F8C73F9}">
      <dgm:prSet/>
      <dgm:spPr/>
      <dgm:t>
        <a:bodyPr/>
        <a:lstStyle/>
        <a:p>
          <a:endParaRPr lang="en-US" sz="1600">
            <a:solidFill>
              <a:schemeClr val="bg2"/>
            </a:solidFill>
            <a:latin typeface="+mj-lt"/>
          </a:endParaRPr>
        </a:p>
      </dgm:t>
    </dgm:pt>
    <dgm:pt modelId="{D66E06A0-8A7E-4EC6-8113-DDE9A8B91FA6}">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chemeClr val="accent6">
                  <a:lumMod val="50000"/>
                </a:schemeClr>
              </a:solidFill>
              <a:latin typeface="+mj-lt"/>
            </a:rPr>
            <a:t>Modeling</a:t>
          </a:r>
        </a:p>
      </dgm:t>
    </dgm:pt>
    <dgm:pt modelId="{C867E6D7-68AF-43C6-9E80-BCCDD787550D}" type="parTrans" cxnId="{BEEC91A6-BF3F-4E21-859A-6D47ACAB8869}">
      <dgm:prSet/>
      <dgm:spPr/>
      <dgm:t>
        <a:bodyPr/>
        <a:lstStyle/>
        <a:p>
          <a:endParaRPr lang="en-US" sz="1600">
            <a:solidFill>
              <a:schemeClr val="bg2"/>
            </a:solidFill>
            <a:latin typeface="+mj-lt"/>
          </a:endParaRPr>
        </a:p>
      </dgm:t>
    </dgm:pt>
    <dgm:pt modelId="{4B0A02DB-F299-4AF6-A72B-B326FF7FE0BF}" type="sibTrans" cxnId="{BEEC91A6-BF3F-4E21-859A-6D47ACAB8869}">
      <dgm:prSet/>
      <dgm:spPr/>
      <dgm:t>
        <a:bodyPr/>
        <a:lstStyle/>
        <a:p>
          <a:endParaRPr lang="en-US" sz="1600">
            <a:solidFill>
              <a:schemeClr val="bg2"/>
            </a:solidFill>
            <a:latin typeface="+mj-lt"/>
          </a:endParaRPr>
        </a:p>
      </dgm:t>
    </dgm:pt>
    <dgm:pt modelId="{E08D914F-4215-41A4-8173-F3CBF316F76B}">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Feature Selection</a:t>
          </a:r>
        </a:p>
      </dgm:t>
    </dgm:pt>
    <dgm:pt modelId="{6E6AFD42-BD05-4248-B472-1EFABC017324}" type="parTrans" cxnId="{61EC2C2C-336E-4152-BF38-E133255426BA}">
      <dgm:prSet/>
      <dgm:spPr/>
      <dgm:t>
        <a:bodyPr/>
        <a:lstStyle/>
        <a:p>
          <a:endParaRPr lang="en-US" sz="1600">
            <a:solidFill>
              <a:schemeClr val="bg2"/>
            </a:solidFill>
            <a:latin typeface="+mj-lt"/>
          </a:endParaRPr>
        </a:p>
      </dgm:t>
    </dgm:pt>
    <dgm:pt modelId="{1759AAC5-ADE9-4C55-8CBC-F1BA87C7A449}" type="sibTrans" cxnId="{61EC2C2C-336E-4152-BF38-E133255426BA}">
      <dgm:prSet/>
      <dgm:spPr/>
      <dgm:t>
        <a:bodyPr/>
        <a:lstStyle/>
        <a:p>
          <a:endParaRPr lang="en-US" sz="1600">
            <a:solidFill>
              <a:schemeClr val="bg2"/>
            </a:solidFill>
            <a:latin typeface="+mj-lt"/>
          </a:endParaRPr>
        </a:p>
      </dgm:t>
    </dgm:pt>
    <dgm:pt modelId="{EFB0480E-A451-4750-9076-B8DA17ACD683}">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Create and Train Model</a:t>
          </a:r>
        </a:p>
      </dgm:t>
    </dgm:pt>
    <dgm:pt modelId="{02255FE4-1BB8-44C8-8FC3-2DB4276D8435}" type="parTrans" cxnId="{F0686254-8BC6-438F-8EFC-387D3C1B4582}">
      <dgm:prSet/>
      <dgm:spPr/>
      <dgm:t>
        <a:bodyPr/>
        <a:lstStyle/>
        <a:p>
          <a:endParaRPr lang="en-US" sz="1600">
            <a:solidFill>
              <a:schemeClr val="bg2"/>
            </a:solidFill>
            <a:latin typeface="+mj-lt"/>
          </a:endParaRPr>
        </a:p>
      </dgm:t>
    </dgm:pt>
    <dgm:pt modelId="{7ECF0E78-DA31-4B08-B8BA-D36DB4135973}" type="sibTrans" cxnId="{F0686254-8BC6-438F-8EFC-387D3C1B4582}">
      <dgm:prSet/>
      <dgm:spPr/>
      <dgm:t>
        <a:bodyPr/>
        <a:lstStyle/>
        <a:p>
          <a:endParaRPr lang="en-US" sz="1600">
            <a:solidFill>
              <a:schemeClr val="bg2"/>
            </a:solidFill>
            <a:latin typeface="+mj-lt"/>
          </a:endParaRPr>
        </a:p>
      </dgm:t>
    </dgm:pt>
    <dgm:pt modelId="{31989D70-38F8-40B4-A5B4-5B64244B04DB}">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Deployment</a:t>
          </a:r>
        </a:p>
      </dgm:t>
    </dgm:pt>
    <dgm:pt modelId="{E572721F-5C44-451C-B622-59B69949FB6F}" type="parTrans" cxnId="{991DC740-DAA8-4D0F-9BAB-A0D216E7CC9C}">
      <dgm:prSet/>
      <dgm:spPr/>
      <dgm:t>
        <a:bodyPr/>
        <a:lstStyle/>
        <a:p>
          <a:endParaRPr lang="en-US" sz="1600">
            <a:solidFill>
              <a:schemeClr val="bg2"/>
            </a:solidFill>
            <a:latin typeface="+mj-lt"/>
          </a:endParaRPr>
        </a:p>
      </dgm:t>
    </dgm:pt>
    <dgm:pt modelId="{FF3730C5-5E1C-4ACF-986C-1F8BDC2A87DC}" type="sibTrans" cxnId="{991DC740-DAA8-4D0F-9BAB-A0D216E7CC9C}">
      <dgm:prSet/>
      <dgm:spPr/>
      <dgm:t>
        <a:bodyPr/>
        <a:lstStyle/>
        <a:p>
          <a:endParaRPr lang="en-US" sz="1600">
            <a:solidFill>
              <a:schemeClr val="bg2"/>
            </a:solidFill>
            <a:latin typeface="+mj-lt"/>
          </a:endParaRPr>
        </a:p>
      </dgm:t>
    </dgm:pt>
    <dgm:pt modelId="{75DF6D0E-EF2D-4899-8D56-11F561E3DB25}">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Customer Acceptance</a:t>
          </a:r>
        </a:p>
      </dgm:t>
    </dgm:pt>
    <dgm:pt modelId="{510C85D3-5932-4392-B61F-F44832C002FA}" type="parTrans" cxnId="{6D864F09-96B6-4444-95BB-D36241D055AD}">
      <dgm:prSet/>
      <dgm:spPr/>
      <dgm:t>
        <a:bodyPr/>
        <a:lstStyle/>
        <a:p>
          <a:endParaRPr lang="en-US" sz="1600">
            <a:solidFill>
              <a:schemeClr val="bg2"/>
            </a:solidFill>
            <a:latin typeface="+mj-lt"/>
          </a:endParaRPr>
        </a:p>
      </dgm:t>
    </dgm:pt>
    <dgm:pt modelId="{EEE1824F-AA0C-4316-B13D-ED5B6C4A0BFF}" type="sibTrans" cxnId="{6D864F09-96B6-4444-95BB-D36241D055AD}">
      <dgm:prSet/>
      <dgm:spPr/>
      <dgm:t>
        <a:bodyPr/>
        <a:lstStyle/>
        <a:p>
          <a:endParaRPr lang="en-US" sz="1600">
            <a:solidFill>
              <a:schemeClr val="bg2"/>
            </a:solidFill>
            <a:latin typeface="+mj-lt"/>
          </a:endParaRPr>
        </a:p>
      </dgm:t>
    </dgm:pt>
    <dgm:pt modelId="{07E81225-DE19-4D3E-99CD-FC123A33837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Operationalize</a:t>
          </a:r>
        </a:p>
      </dgm:t>
    </dgm:pt>
    <dgm:pt modelId="{642D5DAC-991D-456E-978D-DDF8870668E2}" type="parTrans" cxnId="{F9E74B76-F3C8-474B-BE2E-672A4119380A}">
      <dgm:prSet/>
      <dgm:spPr/>
      <dgm:t>
        <a:bodyPr/>
        <a:lstStyle/>
        <a:p>
          <a:endParaRPr lang="en-US" sz="1600">
            <a:solidFill>
              <a:schemeClr val="bg2"/>
            </a:solidFill>
            <a:latin typeface="+mj-lt"/>
          </a:endParaRPr>
        </a:p>
      </dgm:t>
    </dgm:pt>
    <dgm:pt modelId="{71EEF2D0-2FC1-4663-8EEF-F8400FED6EFD}" type="sibTrans" cxnId="{F9E74B76-F3C8-474B-BE2E-672A4119380A}">
      <dgm:prSet/>
      <dgm:spPr/>
      <dgm:t>
        <a:bodyPr/>
        <a:lstStyle/>
        <a:p>
          <a:endParaRPr lang="en-US" sz="1600">
            <a:solidFill>
              <a:schemeClr val="bg2"/>
            </a:solidFill>
            <a:latin typeface="+mj-lt"/>
          </a:endParaRPr>
        </a:p>
      </dgm:t>
    </dgm:pt>
    <dgm:pt modelId="{0EBDD81E-61F5-4638-8D23-E64C5784A7C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Testing and Validation</a:t>
          </a:r>
        </a:p>
      </dgm:t>
    </dgm:pt>
    <dgm:pt modelId="{5BB68B6B-2470-4B4F-B825-03319C46AB79}" type="parTrans" cxnId="{0652195D-79AA-41CB-A507-64DF25821FDC}">
      <dgm:prSet/>
      <dgm:spPr/>
      <dgm:t>
        <a:bodyPr/>
        <a:lstStyle/>
        <a:p>
          <a:endParaRPr lang="en-US" sz="1600">
            <a:solidFill>
              <a:schemeClr val="bg2"/>
            </a:solidFill>
            <a:latin typeface="+mj-lt"/>
          </a:endParaRPr>
        </a:p>
      </dgm:t>
    </dgm:pt>
    <dgm:pt modelId="{91158606-88ED-478A-99A3-FF66895B49FF}" type="sibTrans" cxnId="{0652195D-79AA-41CB-A507-64DF25821FDC}">
      <dgm:prSet/>
      <dgm:spPr/>
      <dgm:t>
        <a:bodyPr/>
        <a:lstStyle/>
        <a:p>
          <a:endParaRPr lang="en-US" sz="1600">
            <a:solidFill>
              <a:schemeClr val="bg2"/>
            </a:solidFill>
            <a:latin typeface="+mj-lt"/>
          </a:endParaRPr>
        </a:p>
      </dgm:t>
    </dgm:pt>
    <dgm:pt modelId="{8A560357-68DD-41D8-841B-C94F1FF7F8C1}">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Update Data</a:t>
          </a:r>
        </a:p>
      </dgm:t>
    </dgm:pt>
    <dgm:pt modelId="{3BC3B257-E716-47FF-9C4E-A1CCC502A26F}" type="parTrans" cxnId="{6D9D5740-A78E-432A-A19B-79A7629DFBD0}">
      <dgm:prSet/>
      <dgm:spPr/>
      <dgm:t>
        <a:bodyPr/>
        <a:lstStyle/>
        <a:p>
          <a:endParaRPr lang="en-US" sz="1600">
            <a:solidFill>
              <a:schemeClr val="bg2"/>
            </a:solidFill>
            <a:latin typeface="+mj-lt"/>
          </a:endParaRPr>
        </a:p>
      </dgm:t>
    </dgm:pt>
    <dgm:pt modelId="{0F75D6C4-A5C5-4C0B-A3E7-E1F9127F0B24}" type="sibTrans" cxnId="{6D9D5740-A78E-432A-A19B-79A7629DFBD0}">
      <dgm:prSet/>
      <dgm:spPr/>
      <dgm:t>
        <a:bodyPr/>
        <a:lstStyle/>
        <a:p>
          <a:endParaRPr lang="en-US" sz="1600">
            <a:solidFill>
              <a:schemeClr val="bg2"/>
            </a:solidFill>
            <a:latin typeface="+mj-lt"/>
          </a:endParaRPr>
        </a:p>
      </dgm:t>
    </dgm:pt>
    <dgm:pt modelId="{051E23BA-27D6-402B-8FD0-643279078F48}">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Handoff</a:t>
          </a:r>
        </a:p>
      </dgm:t>
    </dgm:pt>
    <dgm:pt modelId="{DA361144-F3E9-4156-9CC2-FE98E458196C}" type="parTrans" cxnId="{9D250ACB-3782-4169-9513-D5939A72E14C}">
      <dgm:prSet/>
      <dgm:spPr/>
      <dgm:t>
        <a:bodyPr/>
        <a:lstStyle/>
        <a:p>
          <a:endParaRPr lang="en-US" sz="1600">
            <a:solidFill>
              <a:schemeClr val="bg2"/>
            </a:solidFill>
            <a:latin typeface="+mj-lt"/>
          </a:endParaRPr>
        </a:p>
      </dgm:t>
    </dgm:pt>
    <dgm:pt modelId="{AE55AD9A-A016-48D5-8B34-AF4339F64545}" type="sibTrans" cxnId="{9D250ACB-3782-4169-9513-D5939A72E14C}">
      <dgm:prSet/>
      <dgm:spPr/>
      <dgm:t>
        <a:bodyPr/>
        <a:lstStyle/>
        <a:p>
          <a:endParaRPr lang="en-US" sz="1600">
            <a:solidFill>
              <a:schemeClr val="bg2"/>
            </a:solidFill>
            <a:latin typeface="+mj-lt"/>
          </a:endParaRPr>
        </a:p>
      </dgm:t>
    </dgm:pt>
    <dgm:pt modelId="{22DA92B9-9C40-4A25-8285-966799791BE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Re-train and re-score</a:t>
          </a:r>
        </a:p>
      </dgm:t>
    </dgm:pt>
    <dgm:pt modelId="{31A0D76F-F3CA-4A56-BA36-A4E6E0932F46}" type="parTrans" cxnId="{0E99CA05-F61F-4393-A01F-8CCEDBA18F50}">
      <dgm:prSet/>
      <dgm:spPr/>
      <dgm:t>
        <a:bodyPr/>
        <a:lstStyle/>
        <a:p>
          <a:endParaRPr lang="en-US" sz="1600">
            <a:solidFill>
              <a:schemeClr val="bg2"/>
            </a:solidFill>
            <a:latin typeface="+mj-lt"/>
          </a:endParaRPr>
        </a:p>
      </dgm:t>
    </dgm:pt>
    <dgm:pt modelId="{C2D43770-B53D-4E3F-BFD7-DA47BF161F8F}" type="sibTrans" cxnId="{0E99CA05-F61F-4393-A01F-8CCEDBA18F50}">
      <dgm:prSet/>
      <dgm:spPr/>
      <dgm:t>
        <a:bodyPr/>
        <a:lstStyle/>
        <a:p>
          <a:endParaRPr lang="en-US" sz="16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chemeClr val="accent6">
                  <a:lumMod val="50000"/>
                </a:schemeClr>
              </a:solidFill>
              <a:latin typeface="+mj-lt"/>
            </a:rPr>
            <a:t>Business Understanding</a:t>
          </a:r>
        </a:p>
      </dgm:t>
    </dgm:pt>
    <dgm:pt modelId="{A445CB5E-895F-4150-B184-2C8283752FC5}" type="parTrans" cxnId="{A346880C-19BB-492E-86E8-A5888A7956E2}">
      <dgm:prSet/>
      <dgm:spPr/>
      <dgm:t>
        <a:bodyPr/>
        <a:lstStyle/>
        <a:p>
          <a:endParaRPr lang="en-US" sz="1600">
            <a:solidFill>
              <a:schemeClr val="bg2"/>
            </a:solidFill>
            <a:latin typeface="+mj-lt"/>
          </a:endParaRPr>
        </a:p>
      </dgm:t>
    </dgm:pt>
    <dgm:pt modelId="{F4903262-3BB8-4A76-A3AA-54C0993BC220}" type="sibTrans" cxnId="{A346880C-19BB-492E-86E8-A5888A7956E2}">
      <dgm:prSet/>
      <dgm:spPr/>
      <dgm:t>
        <a:bodyPr/>
        <a:lstStyle/>
        <a:p>
          <a:endParaRPr lang="en-US" sz="1600">
            <a:solidFill>
              <a:schemeClr val="bg2"/>
            </a:solidFill>
            <a:latin typeface="+mj-lt"/>
          </a:endParaRPr>
        </a:p>
      </dgm:t>
    </dgm:pt>
    <dgm:pt modelId="{8589F281-C004-49C2-9A17-144391E503DE}">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Define Objectives</a:t>
          </a:r>
        </a:p>
      </dgm:t>
    </dgm:pt>
    <dgm:pt modelId="{68ACA663-A4B5-4322-A79B-E6FDA765E412}" type="parTrans" cxnId="{B844C6F1-2818-4F3A-97BB-A513A7A6487D}">
      <dgm:prSet/>
      <dgm:spPr/>
      <dgm:t>
        <a:bodyPr/>
        <a:lstStyle/>
        <a:p>
          <a:endParaRPr lang="en-US" sz="1600">
            <a:solidFill>
              <a:schemeClr val="bg2"/>
            </a:solidFill>
            <a:latin typeface="+mj-lt"/>
          </a:endParaRPr>
        </a:p>
      </dgm:t>
    </dgm:pt>
    <dgm:pt modelId="{C3FF912E-6EAA-40C0-8E91-AAAED8175040}" type="sibTrans" cxnId="{B844C6F1-2818-4F3A-97BB-A513A7A6487D}">
      <dgm:prSet/>
      <dgm:spPr/>
      <dgm:t>
        <a:bodyPr/>
        <a:lstStyle/>
        <a:p>
          <a:endParaRPr lang="en-US" sz="1600">
            <a:solidFill>
              <a:schemeClr val="bg2"/>
            </a:solidFill>
            <a:latin typeface="+mj-lt"/>
          </a:endParaRPr>
        </a:p>
      </dgm:t>
    </dgm:pt>
    <dgm:pt modelId="{7C9DA717-4609-4F35-9627-FBCE587B2E0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Identify Data Sources</a:t>
          </a:r>
        </a:p>
      </dgm:t>
    </dgm:pt>
    <dgm:pt modelId="{E5D39B11-6038-4BAB-A377-66C89B23A4FE}" type="parTrans" cxnId="{220E0694-B595-46BE-BDB9-2B1763BF7F42}">
      <dgm:prSet/>
      <dgm:spPr/>
      <dgm:t>
        <a:bodyPr/>
        <a:lstStyle/>
        <a:p>
          <a:endParaRPr lang="en-US" sz="1600">
            <a:solidFill>
              <a:schemeClr val="bg2"/>
            </a:solidFill>
            <a:latin typeface="+mj-lt"/>
          </a:endParaRPr>
        </a:p>
      </dgm:t>
    </dgm:pt>
    <dgm:pt modelId="{C70C4ADA-4F3B-4BCA-9873-A32F1BD4BEED}" type="sibTrans" cxnId="{220E0694-B595-46BE-BDB9-2B1763BF7F42}">
      <dgm:prSet/>
      <dgm:spPr/>
      <dgm:t>
        <a:bodyPr/>
        <a:lstStyle/>
        <a:p>
          <a:endParaRPr lang="en-US" sz="1600">
            <a:solidFill>
              <a:schemeClr val="bg2"/>
            </a:solidFill>
            <a:latin typeface="+mj-lt"/>
          </a:endParaRPr>
        </a:p>
      </dgm:t>
    </dgm:pt>
    <dgm:pt modelId="{F1A8E0FB-6830-44B9-AD5D-2C6541803F4D}">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chemeClr val="accent6">
                  <a:lumMod val="50000"/>
                </a:schemeClr>
              </a:solidFill>
              <a:latin typeface="+mj-lt"/>
            </a:rPr>
            <a:t>Data Acquisition and Understanding</a:t>
          </a:r>
        </a:p>
      </dgm:t>
    </dgm:pt>
    <dgm:pt modelId="{BA9882FF-0D62-440B-AE35-07B5440B7352}" type="parTrans" cxnId="{DA864F5A-43C0-4EAB-ACD8-C653DCDBC285}">
      <dgm:prSet/>
      <dgm:spPr/>
      <dgm:t>
        <a:bodyPr/>
        <a:lstStyle/>
        <a:p>
          <a:endParaRPr lang="en-US" sz="1600">
            <a:solidFill>
              <a:schemeClr val="bg2"/>
            </a:solidFill>
            <a:latin typeface="+mj-lt"/>
          </a:endParaRPr>
        </a:p>
      </dgm:t>
    </dgm:pt>
    <dgm:pt modelId="{BE3BCC92-A824-45B0-AD74-589AA75A91ED}" type="sibTrans" cxnId="{DA864F5A-43C0-4EAB-ACD8-C653DCDBC285}">
      <dgm:prSet/>
      <dgm:spPr/>
      <dgm:t>
        <a:bodyPr/>
        <a:lstStyle/>
        <a:p>
          <a:endParaRPr lang="en-US" sz="1600">
            <a:solidFill>
              <a:schemeClr val="bg2"/>
            </a:solidFill>
            <a:latin typeface="+mj-lt"/>
          </a:endParaRPr>
        </a:p>
      </dgm:t>
    </dgm:pt>
    <dgm:pt modelId="{6DCAF490-84DF-45AB-95F8-850141BC8BD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Ingest Data</a:t>
          </a:r>
        </a:p>
      </dgm:t>
    </dgm:pt>
    <dgm:pt modelId="{313354FE-947E-4C91-850E-55158EB5406E}" type="parTrans" cxnId="{DB01149F-013B-4AAC-83B8-EA5A02812FB1}">
      <dgm:prSet/>
      <dgm:spPr/>
      <dgm:t>
        <a:bodyPr/>
        <a:lstStyle/>
        <a:p>
          <a:endParaRPr lang="en-US" sz="1600">
            <a:solidFill>
              <a:schemeClr val="bg2"/>
            </a:solidFill>
            <a:latin typeface="+mj-lt"/>
          </a:endParaRPr>
        </a:p>
      </dgm:t>
    </dgm:pt>
    <dgm:pt modelId="{263CB43B-A0A5-48BB-9C20-6635267C3C22}" type="sibTrans" cxnId="{DB01149F-013B-4AAC-83B8-EA5A02812FB1}">
      <dgm:prSet/>
      <dgm:spPr/>
      <dgm:t>
        <a:bodyPr/>
        <a:lstStyle/>
        <a:p>
          <a:endParaRPr lang="en-US" sz="1600">
            <a:solidFill>
              <a:schemeClr val="bg2"/>
            </a:solidFill>
            <a:latin typeface="+mj-lt"/>
          </a:endParaRPr>
        </a:p>
      </dgm:t>
    </dgm:pt>
    <dgm:pt modelId="{FFA8810D-171E-4ADC-9CA8-AD57E9D504B9}">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Explore Data</a:t>
          </a:r>
        </a:p>
      </dgm:t>
    </dgm:pt>
    <dgm:pt modelId="{5D65951A-CE03-4794-9B2D-0A910A6F7FFB}" type="parTrans" cxnId="{E0CB53AF-1846-4839-A817-1BC95F8C73F9}">
      <dgm:prSet/>
      <dgm:spPr/>
      <dgm:t>
        <a:bodyPr/>
        <a:lstStyle/>
        <a:p>
          <a:endParaRPr lang="en-US" sz="1600">
            <a:solidFill>
              <a:schemeClr val="bg2"/>
            </a:solidFill>
            <a:latin typeface="+mj-lt"/>
          </a:endParaRPr>
        </a:p>
      </dgm:t>
    </dgm:pt>
    <dgm:pt modelId="{39C8D19E-6ADE-404A-843B-5F7020E72704}" type="sibTrans" cxnId="{E0CB53AF-1846-4839-A817-1BC95F8C73F9}">
      <dgm:prSet/>
      <dgm:spPr/>
      <dgm:t>
        <a:bodyPr/>
        <a:lstStyle/>
        <a:p>
          <a:endParaRPr lang="en-US" sz="1600">
            <a:solidFill>
              <a:schemeClr val="bg2"/>
            </a:solidFill>
            <a:latin typeface="+mj-lt"/>
          </a:endParaRPr>
        </a:p>
      </dgm:t>
    </dgm:pt>
    <dgm:pt modelId="{D66E06A0-8A7E-4EC6-8113-DDE9A8B91FA6}">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Modeling</a:t>
          </a:r>
        </a:p>
      </dgm:t>
    </dgm:pt>
    <dgm:pt modelId="{C867E6D7-68AF-43C6-9E80-BCCDD787550D}" type="parTrans" cxnId="{BEEC91A6-BF3F-4E21-859A-6D47ACAB8869}">
      <dgm:prSet/>
      <dgm:spPr/>
      <dgm:t>
        <a:bodyPr/>
        <a:lstStyle/>
        <a:p>
          <a:endParaRPr lang="en-US" sz="1600">
            <a:solidFill>
              <a:schemeClr val="bg2"/>
            </a:solidFill>
            <a:latin typeface="+mj-lt"/>
          </a:endParaRPr>
        </a:p>
      </dgm:t>
    </dgm:pt>
    <dgm:pt modelId="{4B0A02DB-F299-4AF6-A72B-B326FF7FE0BF}" type="sibTrans" cxnId="{BEEC91A6-BF3F-4E21-859A-6D47ACAB8869}">
      <dgm:prSet/>
      <dgm:spPr/>
      <dgm:t>
        <a:bodyPr/>
        <a:lstStyle/>
        <a:p>
          <a:endParaRPr lang="en-US" sz="1600">
            <a:solidFill>
              <a:schemeClr val="bg2"/>
            </a:solidFill>
            <a:latin typeface="+mj-lt"/>
          </a:endParaRPr>
        </a:p>
      </dgm:t>
    </dgm:pt>
    <dgm:pt modelId="{E08D914F-4215-41A4-8173-F3CBF316F76B}">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Feature Selection</a:t>
          </a:r>
        </a:p>
      </dgm:t>
    </dgm:pt>
    <dgm:pt modelId="{6E6AFD42-BD05-4248-B472-1EFABC017324}" type="parTrans" cxnId="{61EC2C2C-336E-4152-BF38-E133255426BA}">
      <dgm:prSet/>
      <dgm:spPr/>
      <dgm:t>
        <a:bodyPr/>
        <a:lstStyle/>
        <a:p>
          <a:endParaRPr lang="en-US" sz="1600">
            <a:solidFill>
              <a:schemeClr val="bg2"/>
            </a:solidFill>
            <a:latin typeface="+mj-lt"/>
          </a:endParaRPr>
        </a:p>
      </dgm:t>
    </dgm:pt>
    <dgm:pt modelId="{1759AAC5-ADE9-4C55-8CBC-F1BA87C7A449}" type="sibTrans" cxnId="{61EC2C2C-336E-4152-BF38-E133255426BA}">
      <dgm:prSet/>
      <dgm:spPr/>
      <dgm:t>
        <a:bodyPr/>
        <a:lstStyle/>
        <a:p>
          <a:endParaRPr lang="en-US" sz="1600">
            <a:solidFill>
              <a:schemeClr val="bg2"/>
            </a:solidFill>
            <a:latin typeface="+mj-lt"/>
          </a:endParaRPr>
        </a:p>
      </dgm:t>
    </dgm:pt>
    <dgm:pt modelId="{EFB0480E-A451-4750-9076-B8DA17ACD683}">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Create and Train Model</a:t>
          </a:r>
        </a:p>
      </dgm:t>
    </dgm:pt>
    <dgm:pt modelId="{02255FE4-1BB8-44C8-8FC3-2DB4276D8435}" type="parTrans" cxnId="{F0686254-8BC6-438F-8EFC-387D3C1B4582}">
      <dgm:prSet/>
      <dgm:spPr/>
      <dgm:t>
        <a:bodyPr/>
        <a:lstStyle/>
        <a:p>
          <a:endParaRPr lang="en-US" sz="1600">
            <a:solidFill>
              <a:schemeClr val="bg2"/>
            </a:solidFill>
            <a:latin typeface="+mj-lt"/>
          </a:endParaRPr>
        </a:p>
      </dgm:t>
    </dgm:pt>
    <dgm:pt modelId="{7ECF0E78-DA31-4B08-B8BA-D36DB4135973}" type="sibTrans" cxnId="{F0686254-8BC6-438F-8EFC-387D3C1B4582}">
      <dgm:prSet/>
      <dgm:spPr/>
      <dgm:t>
        <a:bodyPr/>
        <a:lstStyle/>
        <a:p>
          <a:endParaRPr lang="en-US" sz="1600">
            <a:solidFill>
              <a:schemeClr val="bg2"/>
            </a:solidFill>
            <a:latin typeface="+mj-lt"/>
          </a:endParaRPr>
        </a:p>
      </dgm:t>
    </dgm:pt>
    <dgm:pt modelId="{31989D70-38F8-40B4-A5B4-5B64244B04DB}">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Deployment</a:t>
          </a:r>
        </a:p>
      </dgm:t>
    </dgm:pt>
    <dgm:pt modelId="{E572721F-5C44-451C-B622-59B69949FB6F}" type="parTrans" cxnId="{991DC740-DAA8-4D0F-9BAB-A0D216E7CC9C}">
      <dgm:prSet/>
      <dgm:spPr/>
      <dgm:t>
        <a:bodyPr/>
        <a:lstStyle/>
        <a:p>
          <a:endParaRPr lang="en-US" sz="1600">
            <a:solidFill>
              <a:schemeClr val="bg2"/>
            </a:solidFill>
            <a:latin typeface="+mj-lt"/>
          </a:endParaRPr>
        </a:p>
      </dgm:t>
    </dgm:pt>
    <dgm:pt modelId="{FF3730C5-5E1C-4ACF-986C-1F8BDC2A87DC}" type="sibTrans" cxnId="{991DC740-DAA8-4D0F-9BAB-A0D216E7CC9C}">
      <dgm:prSet/>
      <dgm:spPr/>
      <dgm:t>
        <a:bodyPr/>
        <a:lstStyle/>
        <a:p>
          <a:endParaRPr lang="en-US" sz="1600">
            <a:solidFill>
              <a:schemeClr val="bg2"/>
            </a:solidFill>
            <a:latin typeface="+mj-lt"/>
          </a:endParaRPr>
        </a:p>
      </dgm:t>
    </dgm:pt>
    <dgm:pt modelId="{75DF6D0E-EF2D-4899-8D56-11F561E3DB25}">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Customer Acceptance</a:t>
          </a:r>
        </a:p>
      </dgm:t>
    </dgm:pt>
    <dgm:pt modelId="{510C85D3-5932-4392-B61F-F44832C002FA}" type="parTrans" cxnId="{6D864F09-96B6-4444-95BB-D36241D055AD}">
      <dgm:prSet/>
      <dgm:spPr/>
      <dgm:t>
        <a:bodyPr/>
        <a:lstStyle/>
        <a:p>
          <a:endParaRPr lang="en-US" sz="1600">
            <a:solidFill>
              <a:schemeClr val="bg2"/>
            </a:solidFill>
            <a:latin typeface="+mj-lt"/>
          </a:endParaRPr>
        </a:p>
      </dgm:t>
    </dgm:pt>
    <dgm:pt modelId="{EEE1824F-AA0C-4316-B13D-ED5B6C4A0BFF}" type="sibTrans" cxnId="{6D864F09-96B6-4444-95BB-D36241D055AD}">
      <dgm:prSet/>
      <dgm:spPr/>
      <dgm:t>
        <a:bodyPr/>
        <a:lstStyle/>
        <a:p>
          <a:endParaRPr lang="en-US" sz="1600">
            <a:solidFill>
              <a:schemeClr val="bg2"/>
            </a:solidFill>
            <a:latin typeface="+mj-lt"/>
          </a:endParaRPr>
        </a:p>
      </dgm:t>
    </dgm:pt>
    <dgm:pt modelId="{07E81225-DE19-4D3E-99CD-FC123A33837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Operationalize</a:t>
          </a:r>
        </a:p>
      </dgm:t>
    </dgm:pt>
    <dgm:pt modelId="{642D5DAC-991D-456E-978D-DDF8870668E2}" type="parTrans" cxnId="{F9E74B76-F3C8-474B-BE2E-672A4119380A}">
      <dgm:prSet/>
      <dgm:spPr/>
      <dgm:t>
        <a:bodyPr/>
        <a:lstStyle/>
        <a:p>
          <a:endParaRPr lang="en-US" sz="1600">
            <a:solidFill>
              <a:schemeClr val="bg2"/>
            </a:solidFill>
            <a:latin typeface="+mj-lt"/>
          </a:endParaRPr>
        </a:p>
      </dgm:t>
    </dgm:pt>
    <dgm:pt modelId="{71EEF2D0-2FC1-4663-8EEF-F8400FED6EFD}" type="sibTrans" cxnId="{F9E74B76-F3C8-474B-BE2E-672A4119380A}">
      <dgm:prSet/>
      <dgm:spPr/>
      <dgm:t>
        <a:bodyPr/>
        <a:lstStyle/>
        <a:p>
          <a:endParaRPr lang="en-US" sz="1600">
            <a:solidFill>
              <a:schemeClr val="bg2"/>
            </a:solidFill>
            <a:latin typeface="+mj-lt"/>
          </a:endParaRPr>
        </a:p>
      </dgm:t>
    </dgm:pt>
    <dgm:pt modelId="{0EBDD81E-61F5-4638-8D23-E64C5784A7C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Testing and Validation</a:t>
          </a:r>
        </a:p>
      </dgm:t>
    </dgm:pt>
    <dgm:pt modelId="{5BB68B6B-2470-4B4F-B825-03319C46AB79}" type="parTrans" cxnId="{0652195D-79AA-41CB-A507-64DF25821FDC}">
      <dgm:prSet/>
      <dgm:spPr/>
      <dgm:t>
        <a:bodyPr/>
        <a:lstStyle/>
        <a:p>
          <a:endParaRPr lang="en-US" sz="1600">
            <a:solidFill>
              <a:schemeClr val="bg2"/>
            </a:solidFill>
            <a:latin typeface="+mj-lt"/>
          </a:endParaRPr>
        </a:p>
      </dgm:t>
    </dgm:pt>
    <dgm:pt modelId="{91158606-88ED-478A-99A3-FF66895B49FF}" type="sibTrans" cxnId="{0652195D-79AA-41CB-A507-64DF25821FDC}">
      <dgm:prSet/>
      <dgm:spPr/>
      <dgm:t>
        <a:bodyPr/>
        <a:lstStyle/>
        <a:p>
          <a:endParaRPr lang="en-US" sz="1600">
            <a:solidFill>
              <a:schemeClr val="bg2"/>
            </a:solidFill>
            <a:latin typeface="+mj-lt"/>
          </a:endParaRPr>
        </a:p>
      </dgm:t>
    </dgm:pt>
    <dgm:pt modelId="{8A560357-68DD-41D8-841B-C94F1FF7F8C1}">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Update Data</a:t>
          </a:r>
        </a:p>
      </dgm:t>
    </dgm:pt>
    <dgm:pt modelId="{3BC3B257-E716-47FF-9C4E-A1CCC502A26F}" type="parTrans" cxnId="{6D9D5740-A78E-432A-A19B-79A7629DFBD0}">
      <dgm:prSet/>
      <dgm:spPr/>
      <dgm:t>
        <a:bodyPr/>
        <a:lstStyle/>
        <a:p>
          <a:endParaRPr lang="en-US" sz="1600">
            <a:solidFill>
              <a:schemeClr val="bg2"/>
            </a:solidFill>
            <a:latin typeface="+mj-lt"/>
          </a:endParaRPr>
        </a:p>
      </dgm:t>
    </dgm:pt>
    <dgm:pt modelId="{0F75D6C4-A5C5-4C0B-A3E7-E1F9127F0B24}" type="sibTrans" cxnId="{6D9D5740-A78E-432A-A19B-79A7629DFBD0}">
      <dgm:prSet/>
      <dgm:spPr/>
      <dgm:t>
        <a:bodyPr/>
        <a:lstStyle/>
        <a:p>
          <a:endParaRPr lang="en-US" sz="1600">
            <a:solidFill>
              <a:schemeClr val="bg2"/>
            </a:solidFill>
            <a:latin typeface="+mj-lt"/>
          </a:endParaRPr>
        </a:p>
      </dgm:t>
    </dgm:pt>
    <dgm:pt modelId="{051E23BA-27D6-402B-8FD0-643279078F48}">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Handoff</a:t>
          </a:r>
        </a:p>
      </dgm:t>
    </dgm:pt>
    <dgm:pt modelId="{DA361144-F3E9-4156-9CC2-FE98E458196C}" type="parTrans" cxnId="{9D250ACB-3782-4169-9513-D5939A72E14C}">
      <dgm:prSet/>
      <dgm:spPr/>
      <dgm:t>
        <a:bodyPr/>
        <a:lstStyle/>
        <a:p>
          <a:endParaRPr lang="en-US" sz="1600">
            <a:solidFill>
              <a:schemeClr val="bg2"/>
            </a:solidFill>
            <a:latin typeface="+mj-lt"/>
          </a:endParaRPr>
        </a:p>
      </dgm:t>
    </dgm:pt>
    <dgm:pt modelId="{AE55AD9A-A016-48D5-8B34-AF4339F64545}" type="sibTrans" cxnId="{9D250ACB-3782-4169-9513-D5939A72E14C}">
      <dgm:prSet/>
      <dgm:spPr/>
      <dgm:t>
        <a:bodyPr/>
        <a:lstStyle/>
        <a:p>
          <a:endParaRPr lang="en-US" sz="1600">
            <a:solidFill>
              <a:schemeClr val="bg2"/>
            </a:solidFill>
            <a:latin typeface="+mj-lt"/>
          </a:endParaRPr>
        </a:p>
      </dgm:t>
    </dgm:pt>
    <dgm:pt modelId="{22DA92B9-9C40-4A25-8285-966799791BE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Re-train and re-score</a:t>
          </a:r>
        </a:p>
      </dgm:t>
    </dgm:pt>
    <dgm:pt modelId="{31A0D76F-F3CA-4A56-BA36-A4E6E0932F46}" type="parTrans" cxnId="{0E99CA05-F61F-4393-A01F-8CCEDBA18F50}">
      <dgm:prSet/>
      <dgm:spPr/>
      <dgm:t>
        <a:bodyPr/>
        <a:lstStyle/>
        <a:p>
          <a:endParaRPr lang="en-US" sz="1600">
            <a:solidFill>
              <a:schemeClr val="bg2"/>
            </a:solidFill>
            <a:latin typeface="+mj-lt"/>
          </a:endParaRPr>
        </a:p>
      </dgm:t>
    </dgm:pt>
    <dgm:pt modelId="{C2D43770-B53D-4E3F-BFD7-DA47BF161F8F}" type="sibTrans" cxnId="{0E99CA05-F61F-4393-A01F-8CCEDBA18F50}">
      <dgm:prSet/>
      <dgm:spPr/>
      <dgm:t>
        <a:bodyPr/>
        <a:lstStyle/>
        <a:p>
          <a:endParaRPr lang="en-US" sz="16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Business Understanding</a:t>
          </a:r>
        </a:p>
      </dgm:t>
    </dgm:pt>
    <dgm:pt modelId="{A445CB5E-895F-4150-B184-2C8283752FC5}" type="parTrans" cxnId="{A346880C-19BB-492E-86E8-A5888A7956E2}">
      <dgm:prSet/>
      <dgm:spPr/>
      <dgm:t>
        <a:bodyPr/>
        <a:lstStyle/>
        <a:p>
          <a:endParaRPr lang="en-US" sz="1600">
            <a:solidFill>
              <a:srgbClr val="C00000"/>
            </a:solidFill>
            <a:latin typeface="+mj-lt"/>
          </a:endParaRPr>
        </a:p>
      </dgm:t>
    </dgm:pt>
    <dgm:pt modelId="{F4903262-3BB8-4A76-A3AA-54C0993BC220}" type="sibTrans" cxnId="{A346880C-19BB-492E-86E8-A5888A7956E2}">
      <dgm:prSet/>
      <dgm:spPr/>
      <dgm:t>
        <a:bodyPr/>
        <a:lstStyle/>
        <a:p>
          <a:endParaRPr lang="en-US" sz="1600">
            <a:solidFill>
              <a:srgbClr val="C00000"/>
            </a:solidFill>
            <a:latin typeface="+mj-lt"/>
          </a:endParaRPr>
        </a:p>
      </dgm:t>
    </dgm:pt>
    <dgm:pt modelId="{8589F281-C004-49C2-9A17-144391E503DE}">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Define Objectives</a:t>
          </a:r>
        </a:p>
      </dgm:t>
    </dgm:pt>
    <dgm:pt modelId="{68ACA663-A4B5-4322-A79B-E6FDA765E412}" type="parTrans" cxnId="{B844C6F1-2818-4F3A-97BB-A513A7A6487D}">
      <dgm:prSet/>
      <dgm:spPr/>
      <dgm:t>
        <a:bodyPr/>
        <a:lstStyle/>
        <a:p>
          <a:endParaRPr lang="en-US" sz="1600">
            <a:solidFill>
              <a:srgbClr val="C00000"/>
            </a:solidFill>
            <a:latin typeface="+mj-lt"/>
          </a:endParaRPr>
        </a:p>
      </dgm:t>
    </dgm:pt>
    <dgm:pt modelId="{C3FF912E-6EAA-40C0-8E91-AAAED8175040}" type="sibTrans" cxnId="{B844C6F1-2818-4F3A-97BB-A513A7A6487D}">
      <dgm:prSet/>
      <dgm:spPr/>
      <dgm:t>
        <a:bodyPr/>
        <a:lstStyle/>
        <a:p>
          <a:endParaRPr lang="en-US" sz="1600">
            <a:solidFill>
              <a:srgbClr val="C00000"/>
            </a:solidFill>
            <a:latin typeface="+mj-lt"/>
          </a:endParaRPr>
        </a:p>
      </dgm:t>
    </dgm:pt>
    <dgm:pt modelId="{7C9DA717-4609-4F35-9627-FBCE587B2E0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Identify Data Sources</a:t>
          </a:r>
        </a:p>
      </dgm:t>
    </dgm:pt>
    <dgm:pt modelId="{E5D39B11-6038-4BAB-A377-66C89B23A4FE}" type="parTrans" cxnId="{220E0694-B595-46BE-BDB9-2B1763BF7F42}">
      <dgm:prSet/>
      <dgm:spPr/>
      <dgm:t>
        <a:bodyPr/>
        <a:lstStyle/>
        <a:p>
          <a:endParaRPr lang="en-US" sz="1600">
            <a:solidFill>
              <a:srgbClr val="C00000"/>
            </a:solidFill>
            <a:latin typeface="+mj-lt"/>
          </a:endParaRPr>
        </a:p>
      </dgm:t>
    </dgm:pt>
    <dgm:pt modelId="{C70C4ADA-4F3B-4BCA-9873-A32F1BD4BEED}" type="sibTrans" cxnId="{220E0694-B595-46BE-BDB9-2B1763BF7F42}">
      <dgm:prSet/>
      <dgm:spPr/>
      <dgm:t>
        <a:bodyPr/>
        <a:lstStyle/>
        <a:p>
          <a:endParaRPr lang="en-US" sz="1600">
            <a:solidFill>
              <a:srgbClr val="C00000"/>
            </a:solidFill>
            <a:latin typeface="+mj-lt"/>
          </a:endParaRPr>
        </a:p>
      </dgm:t>
    </dgm:pt>
    <dgm:pt modelId="{F1A8E0FB-6830-44B9-AD5D-2C6541803F4D}">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Data Acquisition and Understanding</a:t>
          </a:r>
        </a:p>
      </dgm:t>
    </dgm:pt>
    <dgm:pt modelId="{BA9882FF-0D62-440B-AE35-07B5440B7352}" type="parTrans" cxnId="{DA864F5A-43C0-4EAB-ACD8-C653DCDBC285}">
      <dgm:prSet/>
      <dgm:spPr/>
      <dgm:t>
        <a:bodyPr/>
        <a:lstStyle/>
        <a:p>
          <a:endParaRPr lang="en-US" sz="1600">
            <a:solidFill>
              <a:srgbClr val="C00000"/>
            </a:solidFill>
            <a:latin typeface="+mj-lt"/>
          </a:endParaRPr>
        </a:p>
      </dgm:t>
    </dgm:pt>
    <dgm:pt modelId="{BE3BCC92-A824-45B0-AD74-589AA75A91ED}" type="sibTrans" cxnId="{DA864F5A-43C0-4EAB-ACD8-C653DCDBC285}">
      <dgm:prSet/>
      <dgm:spPr/>
      <dgm:t>
        <a:bodyPr/>
        <a:lstStyle/>
        <a:p>
          <a:endParaRPr lang="en-US" sz="1600">
            <a:solidFill>
              <a:srgbClr val="C00000"/>
            </a:solidFill>
            <a:latin typeface="+mj-lt"/>
          </a:endParaRPr>
        </a:p>
      </dgm:t>
    </dgm:pt>
    <dgm:pt modelId="{6DCAF490-84DF-45AB-95F8-850141BC8BD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Ingest Data</a:t>
          </a:r>
        </a:p>
      </dgm:t>
    </dgm:pt>
    <dgm:pt modelId="{313354FE-947E-4C91-850E-55158EB5406E}" type="parTrans" cxnId="{DB01149F-013B-4AAC-83B8-EA5A02812FB1}">
      <dgm:prSet/>
      <dgm:spPr/>
      <dgm:t>
        <a:bodyPr/>
        <a:lstStyle/>
        <a:p>
          <a:endParaRPr lang="en-US" sz="1600">
            <a:solidFill>
              <a:srgbClr val="C00000"/>
            </a:solidFill>
            <a:latin typeface="+mj-lt"/>
          </a:endParaRPr>
        </a:p>
      </dgm:t>
    </dgm:pt>
    <dgm:pt modelId="{263CB43B-A0A5-48BB-9C20-6635267C3C22}" type="sibTrans" cxnId="{DB01149F-013B-4AAC-83B8-EA5A02812FB1}">
      <dgm:prSet/>
      <dgm:spPr/>
      <dgm:t>
        <a:bodyPr/>
        <a:lstStyle/>
        <a:p>
          <a:endParaRPr lang="en-US" sz="1600">
            <a:solidFill>
              <a:srgbClr val="C00000"/>
            </a:solidFill>
            <a:latin typeface="+mj-lt"/>
          </a:endParaRPr>
        </a:p>
      </dgm:t>
    </dgm:pt>
    <dgm:pt modelId="{FFA8810D-171E-4ADC-9CA8-AD57E9D504B9}">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Explore Data</a:t>
          </a:r>
        </a:p>
      </dgm:t>
    </dgm:pt>
    <dgm:pt modelId="{5D65951A-CE03-4794-9B2D-0A910A6F7FFB}" type="parTrans" cxnId="{E0CB53AF-1846-4839-A817-1BC95F8C73F9}">
      <dgm:prSet/>
      <dgm:spPr/>
      <dgm:t>
        <a:bodyPr/>
        <a:lstStyle/>
        <a:p>
          <a:endParaRPr lang="en-US" sz="1600">
            <a:solidFill>
              <a:srgbClr val="C00000"/>
            </a:solidFill>
            <a:latin typeface="+mj-lt"/>
          </a:endParaRPr>
        </a:p>
      </dgm:t>
    </dgm:pt>
    <dgm:pt modelId="{39C8D19E-6ADE-404A-843B-5F7020E72704}" type="sibTrans" cxnId="{E0CB53AF-1846-4839-A817-1BC95F8C73F9}">
      <dgm:prSet/>
      <dgm:spPr/>
      <dgm:t>
        <a:bodyPr/>
        <a:lstStyle/>
        <a:p>
          <a:endParaRPr lang="en-US" sz="1600">
            <a:solidFill>
              <a:srgbClr val="C00000"/>
            </a:solidFill>
            <a:latin typeface="+mj-lt"/>
          </a:endParaRPr>
        </a:p>
      </dgm:t>
    </dgm:pt>
    <dgm:pt modelId="{D66E06A0-8A7E-4EC6-8113-DDE9A8B91FA6}">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Modeling</a:t>
          </a:r>
        </a:p>
      </dgm:t>
    </dgm:pt>
    <dgm:pt modelId="{C867E6D7-68AF-43C6-9E80-BCCDD787550D}" type="parTrans" cxnId="{BEEC91A6-BF3F-4E21-859A-6D47ACAB8869}">
      <dgm:prSet/>
      <dgm:spPr/>
      <dgm:t>
        <a:bodyPr/>
        <a:lstStyle/>
        <a:p>
          <a:endParaRPr lang="en-US" sz="1600">
            <a:solidFill>
              <a:srgbClr val="C00000"/>
            </a:solidFill>
            <a:latin typeface="+mj-lt"/>
          </a:endParaRPr>
        </a:p>
      </dgm:t>
    </dgm:pt>
    <dgm:pt modelId="{4B0A02DB-F299-4AF6-A72B-B326FF7FE0BF}" type="sibTrans" cxnId="{BEEC91A6-BF3F-4E21-859A-6D47ACAB8869}">
      <dgm:prSet/>
      <dgm:spPr/>
      <dgm:t>
        <a:bodyPr/>
        <a:lstStyle/>
        <a:p>
          <a:endParaRPr lang="en-US" sz="1600">
            <a:solidFill>
              <a:srgbClr val="C00000"/>
            </a:solidFill>
            <a:latin typeface="+mj-lt"/>
          </a:endParaRPr>
        </a:p>
      </dgm:t>
    </dgm:pt>
    <dgm:pt modelId="{E08D914F-4215-41A4-8173-F3CBF316F76B}">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Feature Selection</a:t>
          </a:r>
        </a:p>
      </dgm:t>
    </dgm:pt>
    <dgm:pt modelId="{6E6AFD42-BD05-4248-B472-1EFABC017324}" type="parTrans" cxnId="{61EC2C2C-336E-4152-BF38-E133255426BA}">
      <dgm:prSet/>
      <dgm:spPr/>
      <dgm:t>
        <a:bodyPr/>
        <a:lstStyle/>
        <a:p>
          <a:endParaRPr lang="en-US" sz="1600">
            <a:solidFill>
              <a:srgbClr val="C00000"/>
            </a:solidFill>
            <a:latin typeface="+mj-lt"/>
          </a:endParaRPr>
        </a:p>
      </dgm:t>
    </dgm:pt>
    <dgm:pt modelId="{1759AAC5-ADE9-4C55-8CBC-F1BA87C7A449}" type="sibTrans" cxnId="{61EC2C2C-336E-4152-BF38-E133255426BA}">
      <dgm:prSet/>
      <dgm:spPr/>
      <dgm:t>
        <a:bodyPr/>
        <a:lstStyle/>
        <a:p>
          <a:endParaRPr lang="en-US" sz="1600">
            <a:solidFill>
              <a:srgbClr val="C00000"/>
            </a:solidFill>
            <a:latin typeface="+mj-lt"/>
          </a:endParaRPr>
        </a:p>
      </dgm:t>
    </dgm:pt>
    <dgm:pt modelId="{EFB0480E-A451-4750-9076-B8DA17ACD683}">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Create and Train Model</a:t>
          </a:r>
        </a:p>
      </dgm:t>
    </dgm:pt>
    <dgm:pt modelId="{02255FE4-1BB8-44C8-8FC3-2DB4276D8435}" type="parTrans" cxnId="{F0686254-8BC6-438F-8EFC-387D3C1B4582}">
      <dgm:prSet/>
      <dgm:spPr/>
      <dgm:t>
        <a:bodyPr/>
        <a:lstStyle/>
        <a:p>
          <a:endParaRPr lang="en-US" sz="1600">
            <a:solidFill>
              <a:srgbClr val="C00000"/>
            </a:solidFill>
            <a:latin typeface="+mj-lt"/>
          </a:endParaRPr>
        </a:p>
      </dgm:t>
    </dgm:pt>
    <dgm:pt modelId="{7ECF0E78-DA31-4B08-B8BA-D36DB4135973}" type="sibTrans" cxnId="{F0686254-8BC6-438F-8EFC-387D3C1B4582}">
      <dgm:prSet/>
      <dgm:spPr/>
      <dgm:t>
        <a:bodyPr/>
        <a:lstStyle/>
        <a:p>
          <a:endParaRPr lang="en-US" sz="1600">
            <a:solidFill>
              <a:srgbClr val="C00000"/>
            </a:solidFill>
            <a:latin typeface="+mj-lt"/>
          </a:endParaRPr>
        </a:p>
      </dgm:t>
    </dgm:pt>
    <dgm:pt modelId="{31989D70-38F8-40B4-A5B4-5B64244B04DB}">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Deployment</a:t>
          </a:r>
        </a:p>
      </dgm:t>
    </dgm:pt>
    <dgm:pt modelId="{E572721F-5C44-451C-B622-59B69949FB6F}" type="parTrans" cxnId="{991DC740-DAA8-4D0F-9BAB-A0D216E7CC9C}">
      <dgm:prSet/>
      <dgm:spPr/>
      <dgm:t>
        <a:bodyPr/>
        <a:lstStyle/>
        <a:p>
          <a:endParaRPr lang="en-US" sz="1600">
            <a:solidFill>
              <a:srgbClr val="C00000"/>
            </a:solidFill>
            <a:latin typeface="+mj-lt"/>
          </a:endParaRPr>
        </a:p>
      </dgm:t>
    </dgm:pt>
    <dgm:pt modelId="{FF3730C5-5E1C-4ACF-986C-1F8BDC2A87DC}" type="sibTrans" cxnId="{991DC740-DAA8-4D0F-9BAB-A0D216E7CC9C}">
      <dgm:prSet/>
      <dgm:spPr/>
      <dgm:t>
        <a:bodyPr/>
        <a:lstStyle/>
        <a:p>
          <a:endParaRPr lang="en-US" sz="1600">
            <a:solidFill>
              <a:srgbClr val="C00000"/>
            </a:solidFill>
            <a:latin typeface="+mj-lt"/>
          </a:endParaRPr>
        </a:p>
      </dgm:t>
    </dgm:pt>
    <dgm:pt modelId="{75DF6D0E-EF2D-4899-8D56-11F561E3DB25}">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Customer Acceptance</a:t>
          </a:r>
        </a:p>
      </dgm:t>
    </dgm:pt>
    <dgm:pt modelId="{510C85D3-5932-4392-B61F-F44832C002FA}" type="parTrans" cxnId="{6D864F09-96B6-4444-95BB-D36241D055AD}">
      <dgm:prSet/>
      <dgm:spPr/>
      <dgm:t>
        <a:bodyPr/>
        <a:lstStyle/>
        <a:p>
          <a:endParaRPr lang="en-US" sz="1600">
            <a:solidFill>
              <a:srgbClr val="C00000"/>
            </a:solidFill>
            <a:latin typeface="+mj-lt"/>
          </a:endParaRPr>
        </a:p>
      </dgm:t>
    </dgm:pt>
    <dgm:pt modelId="{EEE1824F-AA0C-4316-B13D-ED5B6C4A0BFF}" type="sibTrans" cxnId="{6D864F09-96B6-4444-95BB-D36241D055AD}">
      <dgm:prSet/>
      <dgm:spPr/>
      <dgm:t>
        <a:bodyPr/>
        <a:lstStyle/>
        <a:p>
          <a:endParaRPr lang="en-US" sz="1600">
            <a:solidFill>
              <a:srgbClr val="C00000"/>
            </a:solidFill>
            <a:latin typeface="+mj-lt"/>
          </a:endParaRPr>
        </a:p>
      </dgm:t>
    </dgm:pt>
    <dgm:pt modelId="{07E81225-DE19-4D3E-99CD-FC123A33837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Operationalize</a:t>
          </a:r>
        </a:p>
      </dgm:t>
    </dgm:pt>
    <dgm:pt modelId="{642D5DAC-991D-456E-978D-DDF8870668E2}" type="parTrans" cxnId="{F9E74B76-F3C8-474B-BE2E-672A4119380A}">
      <dgm:prSet/>
      <dgm:spPr/>
      <dgm:t>
        <a:bodyPr/>
        <a:lstStyle/>
        <a:p>
          <a:endParaRPr lang="en-US" sz="1600">
            <a:solidFill>
              <a:srgbClr val="C00000"/>
            </a:solidFill>
            <a:latin typeface="+mj-lt"/>
          </a:endParaRPr>
        </a:p>
      </dgm:t>
    </dgm:pt>
    <dgm:pt modelId="{71EEF2D0-2FC1-4663-8EEF-F8400FED6EFD}" type="sibTrans" cxnId="{F9E74B76-F3C8-474B-BE2E-672A4119380A}">
      <dgm:prSet/>
      <dgm:spPr/>
      <dgm:t>
        <a:bodyPr/>
        <a:lstStyle/>
        <a:p>
          <a:endParaRPr lang="en-US" sz="1600">
            <a:solidFill>
              <a:srgbClr val="C00000"/>
            </a:solidFill>
            <a:latin typeface="+mj-lt"/>
          </a:endParaRPr>
        </a:p>
      </dgm:t>
    </dgm:pt>
    <dgm:pt modelId="{0EBDD81E-61F5-4638-8D23-E64C5784A7C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Testing and Validation</a:t>
          </a:r>
        </a:p>
      </dgm:t>
    </dgm:pt>
    <dgm:pt modelId="{5BB68B6B-2470-4B4F-B825-03319C46AB79}" type="parTrans" cxnId="{0652195D-79AA-41CB-A507-64DF25821FDC}">
      <dgm:prSet/>
      <dgm:spPr/>
      <dgm:t>
        <a:bodyPr/>
        <a:lstStyle/>
        <a:p>
          <a:endParaRPr lang="en-US" sz="1600">
            <a:solidFill>
              <a:srgbClr val="C00000"/>
            </a:solidFill>
            <a:latin typeface="+mj-lt"/>
          </a:endParaRPr>
        </a:p>
      </dgm:t>
    </dgm:pt>
    <dgm:pt modelId="{91158606-88ED-478A-99A3-FF66895B49FF}" type="sibTrans" cxnId="{0652195D-79AA-41CB-A507-64DF25821FDC}">
      <dgm:prSet/>
      <dgm:spPr/>
      <dgm:t>
        <a:bodyPr/>
        <a:lstStyle/>
        <a:p>
          <a:endParaRPr lang="en-US" sz="1600">
            <a:solidFill>
              <a:srgbClr val="C00000"/>
            </a:solidFill>
            <a:latin typeface="+mj-lt"/>
          </a:endParaRPr>
        </a:p>
      </dgm:t>
    </dgm:pt>
    <dgm:pt modelId="{8A560357-68DD-41D8-841B-C94F1FF7F8C1}">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Update Data</a:t>
          </a:r>
        </a:p>
      </dgm:t>
    </dgm:pt>
    <dgm:pt modelId="{3BC3B257-E716-47FF-9C4E-A1CCC502A26F}" type="parTrans" cxnId="{6D9D5740-A78E-432A-A19B-79A7629DFBD0}">
      <dgm:prSet/>
      <dgm:spPr/>
      <dgm:t>
        <a:bodyPr/>
        <a:lstStyle/>
        <a:p>
          <a:endParaRPr lang="en-US" sz="1600">
            <a:solidFill>
              <a:srgbClr val="C00000"/>
            </a:solidFill>
            <a:latin typeface="+mj-lt"/>
          </a:endParaRPr>
        </a:p>
      </dgm:t>
    </dgm:pt>
    <dgm:pt modelId="{0F75D6C4-A5C5-4C0B-A3E7-E1F9127F0B24}" type="sibTrans" cxnId="{6D9D5740-A78E-432A-A19B-79A7629DFBD0}">
      <dgm:prSet/>
      <dgm:spPr/>
      <dgm:t>
        <a:bodyPr/>
        <a:lstStyle/>
        <a:p>
          <a:endParaRPr lang="en-US" sz="1600">
            <a:solidFill>
              <a:srgbClr val="C00000"/>
            </a:solidFill>
            <a:latin typeface="+mj-lt"/>
          </a:endParaRPr>
        </a:p>
      </dgm:t>
    </dgm:pt>
    <dgm:pt modelId="{051E23BA-27D6-402B-8FD0-643279078F48}">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Handoff</a:t>
          </a:r>
        </a:p>
      </dgm:t>
    </dgm:pt>
    <dgm:pt modelId="{DA361144-F3E9-4156-9CC2-FE98E458196C}" type="parTrans" cxnId="{9D250ACB-3782-4169-9513-D5939A72E14C}">
      <dgm:prSet/>
      <dgm:spPr/>
      <dgm:t>
        <a:bodyPr/>
        <a:lstStyle/>
        <a:p>
          <a:endParaRPr lang="en-US" sz="1600">
            <a:solidFill>
              <a:srgbClr val="C00000"/>
            </a:solidFill>
            <a:latin typeface="+mj-lt"/>
          </a:endParaRPr>
        </a:p>
      </dgm:t>
    </dgm:pt>
    <dgm:pt modelId="{AE55AD9A-A016-48D5-8B34-AF4339F64545}" type="sibTrans" cxnId="{9D250ACB-3782-4169-9513-D5939A72E14C}">
      <dgm:prSet/>
      <dgm:spPr/>
      <dgm:t>
        <a:bodyPr/>
        <a:lstStyle/>
        <a:p>
          <a:endParaRPr lang="en-US" sz="1600">
            <a:solidFill>
              <a:srgbClr val="C00000"/>
            </a:solidFill>
            <a:latin typeface="+mj-lt"/>
          </a:endParaRPr>
        </a:p>
      </dgm:t>
    </dgm:pt>
    <dgm:pt modelId="{22DA92B9-9C40-4A25-8285-966799791BE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Re-train and re-score</a:t>
          </a:r>
        </a:p>
      </dgm:t>
    </dgm:pt>
    <dgm:pt modelId="{31A0D76F-F3CA-4A56-BA36-A4E6E0932F46}" type="parTrans" cxnId="{0E99CA05-F61F-4393-A01F-8CCEDBA18F50}">
      <dgm:prSet/>
      <dgm:spPr/>
      <dgm:t>
        <a:bodyPr/>
        <a:lstStyle/>
        <a:p>
          <a:endParaRPr lang="en-US" sz="1600">
            <a:solidFill>
              <a:srgbClr val="C00000"/>
            </a:solidFill>
            <a:latin typeface="+mj-lt"/>
          </a:endParaRPr>
        </a:p>
      </dgm:t>
    </dgm:pt>
    <dgm:pt modelId="{C2D43770-B53D-4E3F-BFD7-DA47BF161F8F}" type="sibTrans" cxnId="{0E99CA05-F61F-4393-A01F-8CCEDBA18F50}">
      <dgm:prSet/>
      <dgm:spPr/>
      <dgm:t>
        <a:bodyPr/>
        <a:lstStyle/>
        <a:p>
          <a:endParaRPr lang="en-US" sz="1600">
            <a:solidFill>
              <a:srgbClr val="C00000"/>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Business Understanding</a:t>
          </a:r>
        </a:p>
      </dgm:t>
    </dgm:pt>
    <dgm:pt modelId="{A445CB5E-895F-4150-B184-2C8283752FC5}" type="parTrans" cxnId="{A346880C-19BB-492E-86E8-A5888A7956E2}">
      <dgm:prSet/>
      <dgm:spPr/>
      <dgm:t>
        <a:bodyPr/>
        <a:lstStyle/>
        <a:p>
          <a:endParaRPr lang="en-US" sz="1600">
            <a:solidFill>
              <a:srgbClr val="C00000"/>
            </a:solidFill>
            <a:latin typeface="+mj-lt"/>
          </a:endParaRPr>
        </a:p>
      </dgm:t>
    </dgm:pt>
    <dgm:pt modelId="{F4903262-3BB8-4A76-A3AA-54C0993BC220}" type="sibTrans" cxnId="{A346880C-19BB-492E-86E8-A5888A7956E2}">
      <dgm:prSet/>
      <dgm:spPr/>
      <dgm:t>
        <a:bodyPr/>
        <a:lstStyle/>
        <a:p>
          <a:endParaRPr lang="en-US" sz="1600">
            <a:solidFill>
              <a:srgbClr val="C00000"/>
            </a:solidFill>
            <a:latin typeface="+mj-lt"/>
          </a:endParaRPr>
        </a:p>
      </dgm:t>
    </dgm:pt>
    <dgm:pt modelId="{8589F281-C004-49C2-9A17-144391E503DE}">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Define Objectives</a:t>
          </a:r>
        </a:p>
      </dgm:t>
    </dgm:pt>
    <dgm:pt modelId="{68ACA663-A4B5-4322-A79B-E6FDA765E412}" type="parTrans" cxnId="{B844C6F1-2818-4F3A-97BB-A513A7A6487D}">
      <dgm:prSet/>
      <dgm:spPr/>
      <dgm:t>
        <a:bodyPr/>
        <a:lstStyle/>
        <a:p>
          <a:endParaRPr lang="en-US" sz="1600">
            <a:solidFill>
              <a:srgbClr val="C00000"/>
            </a:solidFill>
            <a:latin typeface="+mj-lt"/>
          </a:endParaRPr>
        </a:p>
      </dgm:t>
    </dgm:pt>
    <dgm:pt modelId="{C3FF912E-6EAA-40C0-8E91-AAAED8175040}" type="sibTrans" cxnId="{B844C6F1-2818-4F3A-97BB-A513A7A6487D}">
      <dgm:prSet/>
      <dgm:spPr/>
      <dgm:t>
        <a:bodyPr/>
        <a:lstStyle/>
        <a:p>
          <a:endParaRPr lang="en-US" sz="1600">
            <a:solidFill>
              <a:srgbClr val="C00000"/>
            </a:solidFill>
            <a:latin typeface="+mj-lt"/>
          </a:endParaRPr>
        </a:p>
      </dgm:t>
    </dgm:pt>
    <dgm:pt modelId="{7C9DA717-4609-4F35-9627-FBCE587B2E0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Identify Data Sources</a:t>
          </a:r>
        </a:p>
      </dgm:t>
    </dgm:pt>
    <dgm:pt modelId="{E5D39B11-6038-4BAB-A377-66C89B23A4FE}" type="parTrans" cxnId="{220E0694-B595-46BE-BDB9-2B1763BF7F42}">
      <dgm:prSet/>
      <dgm:spPr/>
      <dgm:t>
        <a:bodyPr/>
        <a:lstStyle/>
        <a:p>
          <a:endParaRPr lang="en-US" sz="1600">
            <a:solidFill>
              <a:srgbClr val="C00000"/>
            </a:solidFill>
            <a:latin typeface="+mj-lt"/>
          </a:endParaRPr>
        </a:p>
      </dgm:t>
    </dgm:pt>
    <dgm:pt modelId="{C70C4ADA-4F3B-4BCA-9873-A32F1BD4BEED}" type="sibTrans" cxnId="{220E0694-B595-46BE-BDB9-2B1763BF7F42}">
      <dgm:prSet/>
      <dgm:spPr/>
      <dgm:t>
        <a:bodyPr/>
        <a:lstStyle/>
        <a:p>
          <a:endParaRPr lang="en-US" sz="1600">
            <a:solidFill>
              <a:srgbClr val="C00000"/>
            </a:solidFill>
            <a:latin typeface="+mj-lt"/>
          </a:endParaRPr>
        </a:p>
      </dgm:t>
    </dgm:pt>
    <dgm:pt modelId="{F1A8E0FB-6830-44B9-AD5D-2C6541803F4D}">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Data Acquisition and Understanding</a:t>
          </a:r>
        </a:p>
      </dgm:t>
    </dgm:pt>
    <dgm:pt modelId="{BA9882FF-0D62-440B-AE35-07B5440B7352}" type="parTrans" cxnId="{DA864F5A-43C0-4EAB-ACD8-C653DCDBC285}">
      <dgm:prSet/>
      <dgm:spPr/>
      <dgm:t>
        <a:bodyPr/>
        <a:lstStyle/>
        <a:p>
          <a:endParaRPr lang="en-US" sz="1600">
            <a:solidFill>
              <a:srgbClr val="C00000"/>
            </a:solidFill>
            <a:latin typeface="+mj-lt"/>
          </a:endParaRPr>
        </a:p>
      </dgm:t>
    </dgm:pt>
    <dgm:pt modelId="{BE3BCC92-A824-45B0-AD74-589AA75A91ED}" type="sibTrans" cxnId="{DA864F5A-43C0-4EAB-ACD8-C653DCDBC285}">
      <dgm:prSet/>
      <dgm:spPr/>
      <dgm:t>
        <a:bodyPr/>
        <a:lstStyle/>
        <a:p>
          <a:endParaRPr lang="en-US" sz="1600">
            <a:solidFill>
              <a:srgbClr val="C00000"/>
            </a:solidFill>
            <a:latin typeface="+mj-lt"/>
          </a:endParaRPr>
        </a:p>
      </dgm:t>
    </dgm:pt>
    <dgm:pt modelId="{6DCAF490-84DF-45AB-95F8-850141BC8BD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Ingest Data</a:t>
          </a:r>
        </a:p>
      </dgm:t>
    </dgm:pt>
    <dgm:pt modelId="{313354FE-947E-4C91-850E-55158EB5406E}" type="parTrans" cxnId="{DB01149F-013B-4AAC-83B8-EA5A02812FB1}">
      <dgm:prSet/>
      <dgm:spPr/>
      <dgm:t>
        <a:bodyPr/>
        <a:lstStyle/>
        <a:p>
          <a:endParaRPr lang="en-US" sz="1600">
            <a:solidFill>
              <a:srgbClr val="C00000"/>
            </a:solidFill>
            <a:latin typeface="+mj-lt"/>
          </a:endParaRPr>
        </a:p>
      </dgm:t>
    </dgm:pt>
    <dgm:pt modelId="{263CB43B-A0A5-48BB-9C20-6635267C3C22}" type="sibTrans" cxnId="{DB01149F-013B-4AAC-83B8-EA5A02812FB1}">
      <dgm:prSet/>
      <dgm:spPr/>
      <dgm:t>
        <a:bodyPr/>
        <a:lstStyle/>
        <a:p>
          <a:endParaRPr lang="en-US" sz="1600">
            <a:solidFill>
              <a:srgbClr val="C00000"/>
            </a:solidFill>
            <a:latin typeface="+mj-lt"/>
          </a:endParaRPr>
        </a:p>
      </dgm:t>
    </dgm:pt>
    <dgm:pt modelId="{FFA8810D-171E-4ADC-9CA8-AD57E9D504B9}">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a:solidFill>
                <a:srgbClr val="C00000"/>
              </a:solidFill>
              <a:latin typeface="+mj-lt"/>
            </a:rPr>
            <a:t>Explore Data</a:t>
          </a:r>
          <a:endParaRPr lang="en-US" sz="1600" dirty="0">
            <a:solidFill>
              <a:srgbClr val="C00000"/>
            </a:solidFill>
            <a:latin typeface="+mj-lt"/>
          </a:endParaRPr>
        </a:p>
      </dgm:t>
    </dgm:pt>
    <dgm:pt modelId="{5D65951A-CE03-4794-9B2D-0A910A6F7FFB}" type="parTrans" cxnId="{E0CB53AF-1846-4839-A817-1BC95F8C73F9}">
      <dgm:prSet/>
      <dgm:spPr/>
      <dgm:t>
        <a:bodyPr/>
        <a:lstStyle/>
        <a:p>
          <a:endParaRPr lang="en-US" sz="1600">
            <a:solidFill>
              <a:srgbClr val="C00000"/>
            </a:solidFill>
            <a:latin typeface="+mj-lt"/>
          </a:endParaRPr>
        </a:p>
      </dgm:t>
    </dgm:pt>
    <dgm:pt modelId="{39C8D19E-6ADE-404A-843B-5F7020E72704}" type="sibTrans" cxnId="{E0CB53AF-1846-4839-A817-1BC95F8C73F9}">
      <dgm:prSet/>
      <dgm:spPr/>
      <dgm:t>
        <a:bodyPr/>
        <a:lstStyle/>
        <a:p>
          <a:endParaRPr lang="en-US" sz="1600">
            <a:solidFill>
              <a:srgbClr val="C00000"/>
            </a:solidFill>
            <a:latin typeface="+mj-lt"/>
          </a:endParaRPr>
        </a:p>
      </dgm:t>
    </dgm:pt>
    <dgm:pt modelId="{D66E06A0-8A7E-4EC6-8113-DDE9A8B91FA6}">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Modeling</a:t>
          </a:r>
        </a:p>
      </dgm:t>
    </dgm:pt>
    <dgm:pt modelId="{C867E6D7-68AF-43C6-9E80-BCCDD787550D}" type="parTrans" cxnId="{BEEC91A6-BF3F-4E21-859A-6D47ACAB8869}">
      <dgm:prSet/>
      <dgm:spPr/>
      <dgm:t>
        <a:bodyPr/>
        <a:lstStyle/>
        <a:p>
          <a:endParaRPr lang="en-US" sz="1600">
            <a:solidFill>
              <a:srgbClr val="C00000"/>
            </a:solidFill>
            <a:latin typeface="+mj-lt"/>
          </a:endParaRPr>
        </a:p>
      </dgm:t>
    </dgm:pt>
    <dgm:pt modelId="{4B0A02DB-F299-4AF6-A72B-B326FF7FE0BF}" type="sibTrans" cxnId="{BEEC91A6-BF3F-4E21-859A-6D47ACAB8869}">
      <dgm:prSet/>
      <dgm:spPr/>
      <dgm:t>
        <a:bodyPr/>
        <a:lstStyle/>
        <a:p>
          <a:endParaRPr lang="en-US" sz="1600">
            <a:solidFill>
              <a:srgbClr val="C00000"/>
            </a:solidFill>
            <a:latin typeface="+mj-lt"/>
          </a:endParaRPr>
        </a:p>
      </dgm:t>
    </dgm:pt>
    <dgm:pt modelId="{E08D914F-4215-41A4-8173-F3CBF316F76B}">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Feature Selection</a:t>
          </a:r>
        </a:p>
      </dgm:t>
    </dgm:pt>
    <dgm:pt modelId="{6E6AFD42-BD05-4248-B472-1EFABC017324}" type="parTrans" cxnId="{61EC2C2C-336E-4152-BF38-E133255426BA}">
      <dgm:prSet/>
      <dgm:spPr/>
      <dgm:t>
        <a:bodyPr/>
        <a:lstStyle/>
        <a:p>
          <a:endParaRPr lang="en-US" sz="1600">
            <a:solidFill>
              <a:srgbClr val="C00000"/>
            </a:solidFill>
            <a:latin typeface="+mj-lt"/>
          </a:endParaRPr>
        </a:p>
      </dgm:t>
    </dgm:pt>
    <dgm:pt modelId="{1759AAC5-ADE9-4C55-8CBC-F1BA87C7A449}" type="sibTrans" cxnId="{61EC2C2C-336E-4152-BF38-E133255426BA}">
      <dgm:prSet/>
      <dgm:spPr/>
      <dgm:t>
        <a:bodyPr/>
        <a:lstStyle/>
        <a:p>
          <a:endParaRPr lang="en-US" sz="1600">
            <a:solidFill>
              <a:srgbClr val="C00000"/>
            </a:solidFill>
            <a:latin typeface="+mj-lt"/>
          </a:endParaRPr>
        </a:p>
      </dgm:t>
    </dgm:pt>
    <dgm:pt modelId="{EFB0480E-A451-4750-9076-B8DA17ACD683}">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Create and Train Model</a:t>
          </a:r>
        </a:p>
      </dgm:t>
    </dgm:pt>
    <dgm:pt modelId="{02255FE4-1BB8-44C8-8FC3-2DB4276D8435}" type="parTrans" cxnId="{F0686254-8BC6-438F-8EFC-387D3C1B4582}">
      <dgm:prSet/>
      <dgm:spPr/>
      <dgm:t>
        <a:bodyPr/>
        <a:lstStyle/>
        <a:p>
          <a:endParaRPr lang="en-US" sz="1600">
            <a:solidFill>
              <a:srgbClr val="C00000"/>
            </a:solidFill>
            <a:latin typeface="+mj-lt"/>
          </a:endParaRPr>
        </a:p>
      </dgm:t>
    </dgm:pt>
    <dgm:pt modelId="{7ECF0E78-DA31-4B08-B8BA-D36DB4135973}" type="sibTrans" cxnId="{F0686254-8BC6-438F-8EFC-387D3C1B4582}">
      <dgm:prSet/>
      <dgm:spPr/>
      <dgm:t>
        <a:bodyPr/>
        <a:lstStyle/>
        <a:p>
          <a:endParaRPr lang="en-US" sz="1600">
            <a:solidFill>
              <a:srgbClr val="C00000"/>
            </a:solidFill>
            <a:latin typeface="+mj-lt"/>
          </a:endParaRPr>
        </a:p>
      </dgm:t>
    </dgm:pt>
    <dgm:pt modelId="{31989D70-38F8-40B4-A5B4-5B64244B04DB}">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Deployment</a:t>
          </a:r>
        </a:p>
      </dgm:t>
    </dgm:pt>
    <dgm:pt modelId="{E572721F-5C44-451C-B622-59B69949FB6F}" type="parTrans" cxnId="{991DC740-DAA8-4D0F-9BAB-A0D216E7CC9C}">
      <dgm:prSet/>
      <dgm:spPr/>
      <dgm:t>
        <a:bodyPr/>
        <a:lstStyle/>
        <a:p>
          <a:endParaRPr lang="en-US" sz="1600">
            <a:solidFill>
              <a:srgbClr val="C00000"/>
            </a:solidFill>
            <a:latin typeface="+mj-lt"/>
          </a:endParaRPr>
        </a:p>
      </dgm:t>
    </dgm:pt>
    <dgm:pt modelId="{FF3730C5-5E1C-4ACF-986C-1F8BDC2A87DC}" type="sibTrans" cxnId="{991DC740-DAA8-4D0F-9BAB-A0D216E7CC9C}">
      <dgm:prSet/>
      <dgm:spPr/>
      <dgm:t>
        <a:bodyPr/>
        <a:lstStyle/>
        <a:p>
          <a:endParaRPr lang="en-US" sz="1600">
            <a:solidFill>
              <a:srgbClr val="C00000"/>
            </a:solidFill>
            <a:latin typeface="+mj-lt"/>
          </a:endParaRPr>
        </a:p>
      </dgm:t>
    </dgm:pt>
    <dgm:pt modelId="{75DF6D0E-EF2D-4899-8D56-11F561E3DB25}">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Customer Acceptance</a:t>
          </a:r>
        </a:p>
      </dgm:t>
    </dgm:pt>
    <dgm:pt modelId="{510C85D3-5932-4392-B61F-F44832C002FA}" type="parTrans" cxnId="{6D864F09-96B6-4444-95BB-D36241D055AD}">
      <dgm:prSet/>
      <dgm:spPr/>
      <dgm:t>
        <a:bodyPr/>
        <a:lstStyle/>
        <a:p>
          <a:endParaRPr lang="en-US" sz="1600">
            <a:solidFill>
              <a:srgbClr val="C00000"/>
            </a:solidFill>
            <a:latin typeface="+mj-lt"/>
          </a:endParaRPr>
        </a:p>
      </dgm:t>
    </dgm:pt>
    <dgm:pt modelId="{EEE1824F-AA0C-4316-B13D-ED5B6C4A0BFF}" type="sibTrans" cxnId="{6D864F09-96B6-4444-95BB-D36241D055AD}">
      <dgm:prSet/>
      <dgm:spPr/>
      <dgm:t>
        <a:bodyPr/>
        <a:lstStyle/>
        <a:p>
          <a:endParaRPr lang="en-US" sz="1600">
            <a:solidFill>
              <a:srgbClr val="C00000"/>
            </a:solidFill>
            <a:latin typeface="+mj-lt"/>
          </a:endParaRPr>
        </a:p>
      </dgm:t>
    </dgm:pt>
    <dgm:pt modelId="{07E81225-DE19-4D3E-99CD-FC123A33837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Operationalize</a:t>
          </a:r>
        </a:p>
      </dgm:t>
    </dgm:pt>
    <dgm:pt modelId="{642D5DAC-991D-456E-978D-DDF8870668E2}" type="parTrans" cxnId="{F9E74B76-F3C8-474B-BE2E-672A4119380A}">
      <dgm:prSet/>
      <dgm:spPr/>
      <dgm:t>
        <a:bodyPr/>
        <a:lstStyle/>
        <a:p>
          <a:endParaRPr lang="en-US" sz="1600">
            <a:solidFill>
              <a:srgbClr val="C00000"/>
            </a:solidFill>
            <a:latin typeface="+mj-lt"/>
          </a:endParaRPr>
        </a:p>
      </dgm:t>
    </dgm:pt>
    <dgm:pt modelId="{71EEF2D0-2FC1-4663-8EEF-F8400FED6EFD}" type="sibTrans" cxnId="{F9E74B76-F3C8-474B-BE2E-672A4119380A}">
      <dgm:prSet/>
      <dgm:spPr/>
      <dgm:t>
        <a:bodyPr/>
        <a:lstStyle/>
        <a:p>
          <a:endParaRPr lang="en-US" sz="1600">
            <a:solidFill>
              <a:srgbClr val="C00000"/>
            </a:solidFill>
            <a:latin typeface="+mj-lt"/>
          </a:endParaRPr>
        </a:p>
      </dgm:t>
    </dgm:pt>
    <dgm:pt modelId="{0EBDD81E-61F5-4638-8D23-E64C5784A7C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Testing and Validation</a:t>
          </a:r>
        </a:p>
      </dgm:t>
    </dgm:pt>
    <dgm:pt modelId="{5BB68B6B-2470-4B4F-B825-03319C46AB79}" type="parTrans" cxnId="{0652195D-79AA-41CB-A507-64DF25821FDC}">
      <dgm:prSet/>
      <dgm:spPr/>
      <dgm:t>
        <a:bodyPr/>
        <a:lstStyle/>
        <a:p>
          <a:endParaRPr lang="en-US" sz="1600">
            <a:solidFill>
              <a:srgbClr val="C00000"/>
            </a:solidFill>
            <a:latin typeface="+mj-lt"/>
          </a:endParaRPr>
        </a:p>
      </dgm:t>
    </dgm:pt>
    <dgm:pt modelId="{91158606-88ED-478A-99A3-FF66895B49FF}" type="sibTrans" cxnId="{0652195D-79AA-41CB-A507-64DF25821FDC}">
      <dgm:prSet/>
      <dgm:spPr/>
      <dgm:t>
        <a:bodyPr/>
        <a:lstStyle/>
        <a:p>
          <a:endParaRPr lang="en-US" sz="1600">
            <a:solidFill>
              <a:srgbClr val="C00000"/>
            </a:solidFill>
            <a:latin typeface="+mj-lt"/>
          </a:endParaRPr>
        </a:p>
      </dgm:t>
    </dgm:pt>
    <dgm:pt modelId="{8A560357-68DD-41D8-841B-C94F1FF7F8C1}">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Update Data</a:t>
          </a:r>
        </a:p>
      </dgm:t>
    </dgm:pt>
    <dgm:pt modelId="{3BC3B257-E716-47FF-9C4E-A1CCC502A26F}" type="parTrans" cxnId="{6D9D5740-A78E-432A-A19B-79A7629DFBD0}">
      <dgm:prSet/>
      <dgm:spPr/>
      <dgm:t>
        <a:bodyPr/>
        <a:lstStyle/>
        <a:p>
          <a:endParaRPr lang="en-US" sz="1600">
            <a:solidFill>
              <a:srgbClr val="C00000"/>
            </a:solidFill>
            <a:latin typeface="+mj-lt"/>
          </a:endParaRPr>
        </a:p>
      </dgm:t>
    </dgm:pt>
    <dgm:pt modelId="{0F75D6C4-A5C5-4C0B-A3E7-E1F9127F0B24}" type="sibTrans" cxnId="{6D9D5740-A78E-432A-A19B-79A7629DFBD0}">
      <dgm:prSet/>
      <dgm:spPr/>
      <dgm:t>
        <a:bodyPr/>
        <a:lstStyle/>
        <a:p>
          <a:endParaRPr lang="en-US" sz="1600">
            <a:solidFill>
              <a:srgbClr val="C00000"/>
            </a:solidFill>
            <a:latin typeface="+mj-lt"/>
          </a:endParaRPr>
        </a:p>
      </dgm:t>
    </dgm:pt>
    <dgm:pt modelId="{051E23BA-27D6-402B-8FD0-643279078F48}">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a:solidFill>
                <a:srgbClr val="C00000"/>
              </a:solidFill>
              <a:latin typeface="+mj-lt"/>
            </a:rPr>
            <a:t>Handoff</a:t>
          </a:r>
          <a:endParaRPr lang="en-US" sz="1600" dirty="0">
            <a:solidFill>
              <a:srgbClr val="C00000"/>
            </a:solidFill>
            <a:latin typeface="+mj-lt"/>
          </a:endParaRPr>
        </a:p>
      </dgm:t>
    </dgm:pt>
    <dgm:pt modelId="{DA361144-F3E9-4156-9CC2-FE98E458196C}" type="parTrans" cxnId="{9D250ACB-3782-4169-9513-D5939A72E14C}">
      <dgm:prSet/>
      <dgm:spPr/>
      <dgm:t>
        <a:bodyPr/>
        <a:lstStyle/>
        <a:p>
          <a:endParaRPr lang="en-US" sz="1600">
            <a:solidFill>
              <a:srgbClr val="C00000"/>
            </a:solidFill>
            <a:latin typeface="+mj-lt"/>
          </a:endParaRPr>
        </a:p>
      </dgm:t>
    </dgm:pt>
    <dgm:pt modelId="{AE55AD9A-A016-48D5-8B34-AF4339F64545}" type="sibTrans" cxnId="{9D250ACB-3782-4169-9513-D5939A72E14C}">
      <dgm:prSet/>
      <dgm:spPr/>
      <dgm:t>
        <a:bodyPr/>
        <a:lstStyle/>
        <a:p>
          <a:endParaRPr lang="en-US" sz="1600">
            <a:solidFill>
              <a:srgbClr val="C00000"/>
            </a:solidFill>
            <a:latin typeface="+mj-lt"/>
          </a:endParaRPr>
        </a:p>
      </dgm:t>
    </dgm:pt>
    <dgm:pt modelId="{22DA92B9-9C40-4A25-8285-966799791BE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Re-train and re-score</a:t>
          </a:r>
        </a:p>
      </dgm:t>
    </dgm:pt>
    <dgm:pt modelId="{31A0D76F-F3CA-4A56-BA36-A4E6E0932F46}" type="parTrans" cxnId="{0E99CA05-F61F-4393-A01F-8CCEDBA18F50}">
      <dgm:prSet/>
      <dgm:spPr/>
      <dgm:t>
        <a:bodyPr/>
        <a:lstStyle/>
        <a:p>
          <a:endParaRPr lang="en-US" sz="1600">
            <a:solidFill>
              <a:srgbClr val="C00000"/>
            </a:solidFill>
            <a:latin typeface="+mj-lt"/>
          </a:endParaRPr>
        </a:p>
      </dgm:t>
    </dgm:pt>
    <dgm:pt modelId="{C2D43770-B53D-4E3F-BFD7-DA47BF161F8F}" type="sibTrans" cxnId="{0E99CA05-F61F-4393-A01F-8CCEDBA18F50}">
      <dgm:prSet/>
      <dgm:spPr/>
      <dgm:t>
        <a:bodyPr/>
        <a:lstStyle/>
        <a:p>
          <a:endParaRPr lang="en-US" sz="1600">
            <a:solidFill>
              <a:srgbClr val="C00000"/>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0941" y="-1234478"/>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80776"/>
        <a:ext cx="3703876" cy="923316"/>
      </dsp:txXfrm>
    </dsp:sp>
    <dsp:sp modelId="{FCE31E78-3DAC-4692-A464-D0C835B3F5C0}">
      <dsp:nvSpPr>
        <dsp:cNvPr id="0" name=""/>
        <dsp:cNvSpPr/>
      </dsp:nvSpPr>
      <dsp:spPr>
        <a:xfrm>
          <a:off x="111" y="2925"/>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Business Understanding</a:t>
          </a:r>
          <a:endParaRPr lang="en-US" sz="3200" kern="1200" dirty="0">
            <a:latin typeface="+mj-lt"/>
          </a:endParaRPr>
        </a:p>
      </dsp:txBody>
      <dsp:txXfrm>
        <a:off x="62548" y="65362"/>
        <a:ext cx="4150650" cy="1154144"/>
      </dsp:txXfrm>
    </dsp:sp>
    <dsp:sp modelId="{B35FD520-5FF0-41BD-887C-8B0911FFCB12}">
      <dsp:nvSpPr>
        <dsp:cNvPr id="0" name=""/>
        <dsp:cNvSpPr/>
      </dsp:nvSpPr>
      <dsp:spPr>
        <a:xfrm rot="5400000">
          <a:off x="5624380" y="108491"/>
          <a:ext cx="1056336"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mj-lt"/>
            </a:rPr>
            <a:t>Ingest Data</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Explore Data</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Update Data</a:t>
          </a:r>
          <a:endParaRPr lang="en-US" sz="1900" kern="1200" dirty="0">
            <a:latin typeface="+mj-lt"/>
          </a:endParaRPr>
        </a:p>
      </dsp:txBody>
      <dsp:txXfrm rot="-5400000">
        <a:off x="4275636" y="1508801"/>
        <a:ext cx="3702259" cy="953204"/>
      </dsp:txXfrm>
    </dsp:sp>
    <dsp:sp modelId="{3E606814-09D9-4B4C-8F40-66F312978EEB}">
      <dsp:nvSpPr>
        <dsp:cNvPr id="0" name=""/>
        <dsp:cNvSpPr/>
      </dsp:nvSpPr>
      <dsp:spPr>
        <a:xfrm>
          <a:off x="111" y="1345894"/>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Data Acquisition and Understanding</a:t>
          </a:r>
        </a:p>
      </dsp:txBody>
      <dsp:txXfrm>
        <a:off x="62548" y="1408331"/>
        <a:ext cx="4150650" cy="1154144"/>
      </dsp:txXfrm>
    </dsp:sp>
    <dsp:sp modelId="{EF322D6C-1CB6-431F-8B42-A64D898D2824}">
      <dsp:nvSpPr>
        <dsp:cNvPr id="0" name=""/>
        <dsp:cNvSpPr/>
      </dsp:nvSpPr>
      <dsp:spPr>
        <a:xfrm rot="5400000">
          <a:off x="5640941" y="1451460"/>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66715"/>
        <a:ext cx="3703876" cy="923316"/>
      </dsp:txXfrm>
    </dsp:sp>
    <dsp:sp modelId="{D8CBC06D-2193-488F-8EDE-5FAA991E0B6B}">
      <dsp:nvSpPr>
        <dsp:cNvPr id="0" name=""/>
        <dsp:cNvSpPr/>
      </dsp:nvSpPr>
      <dsp:spPr>
        <a:xfrm>
          <a:off x="111" y="2688864"/>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Modeling</a:t>
          </a:r>
          <a:endParaRPr lang="en-US" sz="3200" kern="1200" dirty="0">
            <a:latin typeface="+mj-lt"/>
          </a:endParaRPr>
        </a:p>
      </dsp:txBody>
      <dsp:txXfrm>
        <a:off x="62548" y="2751301"/>
        <a:ext cx="4150650" cy="1154144"/>
      </dsp:txXfrm>
    </dsp:sp>
    <dsp:sp modelId="{DE1FE771-1582-4775-9E8F-B758D933162D}">
      <dsp:nvSpPr>
        <dsp:cNvPr id="0" name=""/>
        <dsp:cNvSpPr/>
      </dsp:nvSpPr>
      <dsp:spPr>
        <a:xfrm rot="5400000">
          <a:off x="5640941" y="2794430"/>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209685"/>
        <a:ext cx="3703876" cy="923316"/>
      </dsp:txXfrm>
    </dsp:sp>
    <dsp:sp modelId="{C971C0CD-D6D6-4BD2-B517-483DD2B85EA0}">
      <dsp:nvSpPr>
        <dsp:cNvPr id="0" name=""/>
        <dsp:cNvSpPr/>
      </dsp:nvSpPr>
      <dsp:spPr>
        <a:xfrm>
          <a:off x="111" y="4031833"/>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Deployment</a:t>
          </a:r>
          <a:endParaRPr lang="en-US" sz="3200" kern="1200" dirty="0">
            <a:latin typeface="+mj-lt"/>
          </a:endParaRPr>
        </a:p>
      </dsp:txBody>
      <dsp:txXfrm>
        <a:off x="62548" y="4094270"/>
        <a:ext cx="4150650" cy="1154144"/>
      </dsp:txXfrm>
    </dsp:sp>
    <dsp:sp modelId="{E36319A3-4DDD-4596-A48B-3AFC2FB82E08}">
      <dsp:nvSpPr>
        <dsp:cNvPr id="0" name=""/>
        <dsp:cNvSpPr/>
      </dsp:nvSpPr>
      <dsp:spPr>
        <a:xfrm rot="5400000">
          <a:off x="5640941" y="4137399"/>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mj-lt"/>
            </a:rPr>
            <a:t>Testing and Validation</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Handoff</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Re-train and re-score</a:t>
          </a:r>
          <a:endParaRPr lang="en-US" sz="1900" kern="1200" dirty="0">
            <a:latin typeface="+mj-lt"/>
          </a:endParaRPr>
        </a:p>
      </dsp:txBody>
      <dsp:txXfrm rot="-5400000">
        <a:off x="4275636" y="5552654"/>
        <a:ext cx="3703876" cy="923316"/>
      </dsp:txXfrm>
    </dsp:sp>
    <dsp:sp modelId="{C5DBDEB5-64EF-486D-ADE8-9AD2774135B2}">
      <dsp:nvSpPr>
        <dsp:cNvPr id="0" name=""/>
        <dsp:cNvSpPr/>
      </dsp:nvSpPr>
      <dsp:spPr>
        <a:xfrm>
          <a:off x="111" y="5374803"/>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Customer Acceptance</a:t>
          </a:r>
          <a:endParaRPr lang="en-US" sz="3200" kern="1200" dirty="0">
            <a:latin typeface="+mj-lt"/>
          </a:endParaRPr>
        </a:p>
      </dsp:txBody>
      <dsp:txXfrm>
        <a:off x="62548" y="5437240"/>
        <a:ext cx="4150650" cy="1154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307657"/>
          <a:ext cx="210311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Information Management</a:t>
          </a:r>
          <a:endParaRPr lang="en-US" sz="2000" kern="1200" dirty="0"/>
        </a:p>
      </dsp:txBody>
      <dsp:txXfrm>
        <a:off x="0" y="307657"/>
        <a:ext cx="2103111" cy="717750"/>
      </dsp:txXfrm>
    </dsp:sp>
    <dsp:sp modelId="{08EC183C-AED6-4FF7-A9DF-6208AC571922}">
      <dsp:nvSpPr>
        <dsp:cNvPr id="0" name=""/>
        <dsp:cNvSpPr/>
      </dsp:nvSpPr>
      <dsp:spPr>
        <a:xfrm>
          <a:off x="2103111" y="83360"/>
          <a:ext cx="420622" cy="1166343"/>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83360"/>
          <a:ext cx="5720462" cy="116634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Data Catalog</a:t>
          </a:r>
        </a:p>
        <a:p>
          <a:pPr marL="228600" lvl="1" indent="-228600" algn="l" defTabSz="889000">
            <a:lnSpc>
              <a:spcPct val="90000"/>
            </a:lnSpc>
            <a:spcBef>
              <a:spcPct val="0"/>
            </a:spcBef>
            <a:spcAft>
              <a:spcPct val="15000"/>
            </a:spcAft>
            <a:buChar char="•"/>
          </a:pPr>
          <a:r>
            <a:rPr lang="en-US" sz="2000" kern="1200"/>
            <a:t>Data Factory</a:t>
          </a:r>
          <a:endParaRPr lang="en-US" sz="2000" kern="1200" dirty="0"/>
        </a:p>
        <a:p>
          <a:pPr marL="228600" lvl="1" indent="-228600" algn="l" defTabSz="889000">
            <a:lnSpc>
              <a:spcPct val="90000"/>
            </a:lnSpc>
            <a:spcBef>
              <a:spcPct val="0"/>
            </a:spcBef>
            <a:spcAft>
              <a:spcPct val="15000"/>
            </a:spcAft>
            <a:buChar char="•"/>
          </a:pPr>
          <a:r>
            <a:rPr lang="en-US" sz="2000" kern="1200"/>
            <a:t>Event Hubs</a:t>
          </a:r>
          <a:endParaRPr lang="en-US" sz="2000" kern="1200" dirty="0"/>
        </a:p>
      </dsp:txBody>
      <dsp:txXfrm>
        <a:off x="2691982" y="83360"/>
        <a:ext cx="5720462" cy="1166343"/>
      </dsp:txXfrm>
    </dsp:sp>
    <dsp:sp modelId="{82E9A0E0-8D14-4848-9DD2-59E0CDC0AAFD}">
      <dsp:nvSpPr>
        <dsp:cNvPr id="0" name=""/>
        <dsp:cNvSpPr/>
      </dsp:nvSpPr>
      <dsp:spPr>
        <a:xfrm>
          <a:off x="0" y="1883219"/>
          <a:ext cx="2103111"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Big Data</a:t>
          </a:r>
          <a:endParaRPr lang="en-US" sz="2000" kern="1200" dirty="0"/>
        </a:p>
      </dsp:txBody>
      <dsp:txXfrm>
        <a:off x="0" y="1883219"/>
        <a:ext cx="2103111" cy="408375"/>
      </dsp:txXfrm>
    </dsp:sp>
    <dsp:sp modelId="{BC4DC184-0FC8-4B22-8B26-0EC609A78835}">
      <dsp:nvSpPr>
        <dsp:cNvPr id="0" name=""/>
        <dsp:cNvSpPr/>
      </dsp:nvSpPr>
      <dsp:spPr>
        <a:xfrm>
          <a:off x="2103111" y="1321704"/>
          <a:ext cx="420622" cy="1531406"/>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321704"/>
          <a:ext cx="5720462" cy="15314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Azure Storage</a:t>
          </a:r>
          <a:endParaRPr lang="en-US" sz="2000" kern="1200" dirty="0"/>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dirty="0"/>
            <a:t>SQL Data Warehouse</a:t>
          </a:r>
        </a:p>
        <a:p>
          <a:pPr marL="228600" lvl="1" indent="-228600" algn="l" defTabSz="889000">
            <a:lnSpc>
              <a:spcPct val="90000"/>
            </a:lnSpc>
            <a:spcBef>
              <a:spcPct val="0"/>
            </a:spcBef>
            <a:spcAft>
              <a:spcPct val="15000"/>
            </a:spcAft>
            <a:buChar char="•"/>
          </a:pPr>
          <a:r>
            <a:rPr lang="en-US" sz="2000" kern="1200"/>
            <a:t>Cosmos DB</a:t>
          </a:r>
          <a:endParaRPr lang="en-US" sz="2000" kern="1200" dirty="0"/>
        </a:p>
      </dsp:txBody>
      <dsp:txXfrm>
        <a:off x="2691982" y="1321704"/>
        <a:ext cx="5720462" cy="1531406"/>
      </dsp:txXfrm>
    </dsp:sp>
    <dsp:sp modelId="{06464D07-8B60-462A-8EC4-545BAA8C97B1}">
      <dsp:nvSpPr>
        <dsp:cNvPr id="0" name=""/>
        <dsp:cNvSpPr/>
      </dsp:nvSpPr>
      <dsp:spPr>
        <a:xfrm>
          <a:off x="0" y="3559329"/>
          <a:ext cx="210311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Intelligence and Advanced Analytics</a:t>
          </a:r>
        </a:p>
      </dsp:txBody>
      <dsp:txXfrm>
        <a:off x="0" y="3559329"/>
        <a:ext cx="2103111" cy="1014750"/>
      </dsp:txXfrm>
    </dsp:sp>
    <dsp:sp modelId="{756D71B1-CFF2-4550-9E9D-D836CC5523C0}">
      <dsp:nvSpPr>
        <dsp:cNvPr id="0" name=""/>
        <dsp:cNvSpPr/>
      </dsp:nvSpPr>
      <dsp:spPr>
        <a:xfrm>
          <a:off x="2103111" y="2925110"/>
          <a:ext cx="420622" cy="2283187"/>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25110"/>
          <a:ext cx="5720462" cy="2283187"/>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Cortana, Bot Service, Cognitive Framework</a:t>
          </a:r>
        </a:p>
        <a:p>
          <a:pPr marL="228600" lvl="1" indent="-228600" algn="l" defTabSz="889000">
            <a:lnSpc>
              <a:spcPct val="90000"/>
            </a:lnSpc>
            <a:spcBef>
              <a:spcPct val="0"/>
            </a:spcBef>
            <a:spcAft>
              <a:spcPct val="15000"/>
            </a:spcAft>
            <a:buChar char="•"/>
          </a:pPr>
          <a:r>
            <a:rPr lang="en-US" sz="2000" kern="1200" dirty="0"/>
            <a:t>Machine Learning</a:t>
          </a:r>
        </a:p>
        <a:p>
          <a:pPr marL="228600" lvl="1" indent="-228600" algn="l" defTabSz="889000">
            <a:lnSpc>
              <a:spcPct val="90000"/>
            </a:lnSpc>
            <a:spcBef>
              <a:spcPct val="0"/>
            </a:spcBef>
            <a:spcAft>
              <a:spcPct val="15000"/>
            </a:spcAft>
            <a:buChar char="•"/>
          </a:pPr>
          <a:r>
            <a:rPr lang="en-US" sz="2000" kern="1200" dirty="0"/>
            <a:t>HDInsight</a:t>
          </a:r>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dirty="0"/>
            <a:t>Stream Analytics</a:t>
          </a:r>
        </a:p>
        <a:p>
          <a:pPr marL="228600" lvl="1" indent="-228600" algn="l" defTabSz="889000">
            <a:lnSpc>
              <a:spcPct val="90000"/>
            </a:lnSpc>
            <a:spcBef>
              <a:spcPct val="0"/>
            </a:spcBef>
            <a:spcAft>
              <a:spcPct val="15000"/>
            </a:spcAft>
            <a:buChar char="•"/>
          </a:pPr>
          <a:r>
            <a:rPr lang="en-US" sz="2000" kern="1200" dirty="0"/>
            <a:t>Analysis Services</a:t>
          </a:r>
        </a:p>
      </dsp:txBody>
      <dsp:txXfrm>
        <a:off x="2691982" y="2925110"/>
        <a:ext cx="5720462" cy="2283187"/>
      </dsp:txXfrm>
    </dsp:sp>
    <dsp:sp modelId="{975FEC36-CD0E-4BA1-9445-37B05FFD96CD}">
      <dsp:nvSpPr>
        <dsp:cNvPr id="0" name=""/>
        <dsp:cNvSpPr/>
      </dsp:nvSpPr>
      <dsp:spPr>
        <a:xfrm>
          <a:off x="0" y="5484485"/>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Visualization</a:t>
          </a:r>
          <a:endParaRPr lang="en-US" sz="2000" kern="1200" dirty="0"/>
        </a:p>
      </dsp:txBody>
      <dsp:txXfrm>
        <a:off x="0" y="5484485"/>
        <a:ext cx="2105167" cy="408375"/>
      </dsp:txXfrm>
    </dsp:sp>
    <dsp:sp modelId="{719BA57B-B751-40B6-88AD-FF402F20568B}">
      <dsp:nvSpPr>
        <dsp:cNvPr id="0" name=""/>
        <dsp:cNvSpPr/>
      </dsp:nvSpPr>
      <dsp:spPr>
        <a:xfrm>
          <a:off x="2105166" y="5280297"/>
          <a:ext cx="421033" cy="816750"/>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280297"/>
          <a:ext cx="5726054" cy="816750"/>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Power BI</a:t>
          </a:r>
        </a:p>
        <a:p>
          <a:pPr marL="228600" lvl="1" indent="-228600" algn="l" defTabSz="889000">
            <a:lnSpc>
              <a:spcPct val="90000"/>
            </a:lnSpc>
            <a:spcBef>
              <a:spcPct val="0"/>
            </a:spcBef>
            <a:spcAft>
              <a:spcPct val="15000"/>
            </a:spcAft>
            <a:buChar char="•"/>
          </a:pPr>
          <a:r>
            <a:rPr lang="en-US" sz="2000" kern="1200" dirty="0"/>
            <a:t>R</a:t>
          </a:r>
        </a:p>
      </dsp:txBody>
      <dsp:txXfrm>
        <a:off x="2694613" y="5280297"/>
        <a:ext cx="5726054" cy="816750"/>
      </dsp:txXfrm>
    </dsp:sp>
    <dsp:sp modelId="{FD528662-2E78-46C5-AFEC-7596999AE27A}">
      <dsp:nvSpPr>
        <dsp:cNvPr id="0" name=""/>
        <dsp:cNvSpPr/>
      </dsp:nvSpPr>
      <dsp:spPr>
        <a:xfrm>
          <a:off x="0" y="6194571"/>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Solutions</a:t>
          </a:r>
          <a:endParaRPr lang="en-US" sz="2000" kern="1200" dirty="0"/>
        </a:p>
      </dsp:txBody>
      <dsp:txXfrm>
        <a:off x="0" y="6194571"/>
        <a:ext cx="2105167" cy="408375"/>
      </dsp:txXfrm>
    </dsp:sp>
    <dsp:sp modelId="{017728F1-FB8F-480D-960E-335CD7ADAB3C}">
      <dsp:nvSpPr>
        <dsp:cNvPr id="0" name=""/>
        <dsp:cNvSpPr/>
      </dsp:nvSpPr>
      <dsp:spPr>
        <a:xfrm>
          <a:off x="2105166" y="6169047"/>
          <a:ext cx="421033" cy="459421"/>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169047"/>
          <a:ext cx="5726054" cy="45942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Templates and Gallery</a:t>
          </a:r>
          <a:endParaRPr lang="en-US" sz="2000" kern="1200" dirty="0"/>
        </a:p>
      </dsp:txBody>
      <dsp:txXfrm>
        <a:off x="2694613" y="6169047"/>
        <a:ext cx="5726054" cy="459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4707126" y="-1047383"/>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Define</a:t>
          </a:r>
          <a:r>
            <a:rPr lang="en-US" sz="1600" kern="1200" dirty="0">
              <a:solidFill>
                <a:srgbClr val="107C10"/>
              </a:solidFill>
              <a:latin typeface="+mj-lt"/>
            </a:rPr>
            <a:t> </a:t>
          </a:r>
          <a:r>
            <a:rPr lang="en-US" sz="1600" kern="1200" dirty="0">
              <a:solidFill>
                <a:srgbClr val="C00000"/>
              </a:solidFill>
              <a:latin typeface="+mj-lt"/>
            </a:rPr>
            <a:t>Objectives</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Identify Data Sources</a:t>
          </a:r>
        </a:p>
      </dsp:txBody>
      <dsp:txXfrm rot="-5400000">
        <a:off x="3555217" y="144433"/>
        <a:ext cx="3081421" cy="737695"/>
      </dsp:txXfrm>
    </dsp:sp>
    <dsp:sp modelId="{FCE31E78-3DAC-4692-A464-D0C835B3F5C0}">
      <dsp:nvSpPr>
        <dsp:cNvPr id="0" name=""/>
        <dsp:cNvSpPr/>
      </dsp:nvSpPr>
      <dsp:spPr>
        <a:xfrm>
          <a:off x="92" y="2337"/>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Business</a:t>
          </a:r>
          <a:r>
            <a:rPr lang="en-US" sz="2400" kern="1200" dirty="0">
              <a:solidFill>
                <a:srgbClr val="107C10"/>
              </a:solidFill>
              <a:latin typeface="+mj-lt"/>
            </a:rPr>
            <a:t> </a:t>
          </a:r>
          <a:r>
            <a:rPr lang="en-US" sz="2400" kern="1200" dirty="0">
              <a:solidFill>
                <a:srgbClr val="C00000"/>
              </a:solidFill>
              <a:latin typeface="Segoe UI Light"/>
              <a:ea typeface="+mn-ea"/>
              <a:cs typeface="+mn-cs"/>
            </a:rPr>
            <a:t>Understanding</a:t>
          </a:r>
        </a:p>
      </dsp:txBody>
      <dsp:txXfrm>
        <a:off x="49976" y="52221"/>
        <a:ext cx="3455356" cy="922118"/>
      </dsp:txXfrm>
    </dsp:sp>
    <dsp:sp modelId="{B35FD520-5FF0-41BD-887C-8B0911FFCB12}">
      <dsp:nvSpPr>
        <dsp:cNvPr id="0" name=""/>
        <dsp:cNvSpPr/>
      </dsp:nvSpPr>
      <dsp:spPr>
        <a:xfrm rot="5400000">
          <a:off x="4693895" y="25597"/>
          <a:ext cx="843972"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Ingest Data</a:t>
          </a:r>
        </a:p>
        <a:p>
          <a:pPr marL="171450" lvl="1" indent="-171450" algn="l" defTabSz="711200">
            <a:lnSpc>
              <a:spcPct val="90000"/>
            </a:lnSpc>
            <a:spcBef>
              <a:spcPct val="0"/>
            </a:spcBef>
            <a:spcAft>
              <a:spcPct val="15000"/>
            </a:spcAft>
            <a:buChar char="•"/>
          </a:pPr>
          <a:r>
            <a:rPr lang="en-US" sz="1600" kern="1200">
              <a:solidFill>
                <a:schemeClr val="accent6">
                  <a:lumMod val="50000"/>
                </a:schemeClr>
              </a:solidFill>
              <a:latin typeface="+mj-lt"/>
            </a:rPr>
            <a:t>Explore Data</a:t>
          </a:r>
          <a:endParaRPr lang="en-US" sz="1600" kern="1200" dirty="0">
            <a:solidFill>
              <a:schemeClr val="accent6">
                <a:lumMod val="50000"/>
              </a:schemeClr>
            </a:solidFill>
            <a:latin typeface="+mj-lt"/>
          </a:endParaRP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Update Data</a:t>
          </a:r>
        </a:p>
      </dsp:txBody>
      <dsp:txXfrm rot="-5400000">
        <a:off x="3555218" y="1205474"/>
        <a:ext cx="3080129" cy="761574"/>
      </dsp:txXfrm>
    </dsp:sp>
    <dsp:sp modelId="{3E606814-09D9-4B4C-8F40-66F312978EEB}">
      <dsp:nvSpPr>
        <dsp:cNvPr id="0" name=""/>
        <dsp:cNvSpPr/>
      </dsp:nvSpPr>
      <dsp:spPr>
        <a:xfrm>
          <a:off x="92" y="1075318"/>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Data Acquisition and Understanding</a:t>
          </a:r>
        </a:p>
      </dsp:txBody>
      <dsp:txXfrm>
        <a:off x="49976" y="1125202"/>
        <a:ext cx="3455356" cy="922118"/>
      </dsp:txXfrm>
    </dsp:sp>
    <dsp:sp modelId="{EF322D6C-1CB6-431F-8B42-A64D898D2824}">
      <dsp:nvSpPr>
        <dsp:cNvPr id="0" name=""/>
        <dsp:cNvSpPr/>
      </dsp:nvSpPr>
      <dsp:spPr>
        <a:xfrm rot="5400000">
          <a:off x="4707126" y="1098578"/>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Feature Selection</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Create and Train Model</a:t>
          </a:r>
        </a:p>
      </dsp:txBody>
      <dsp:txXfrm rot="-5400000">
        <a:off x="3555217" y="2290395"/>
        <a:ext cx="3081421" cy="737695"/>
      </dsp:txXfrm>
    </dsp:sp>
    <dsp:sp modelId="{D8CBC06D-2193-488F-8EDE-5FAA991E0B6B}">
      <dsp:nvSpPr>
        <dsp:cNvPr id="0" name=""/>
        <dsp:cNvSpPr/>
      </dsp:nvSpPr>
      <dsp:spPr>
        <a:xfrm>
          <a:off x="92" y="2148299"/>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Modeling</a:t>
          </a:r>
        </a:p>
      </dsp:txBody>
      <dsp:txXfrm>
        <a:off x="49976" y="2198183"/>
        <a:ext cx="3455356" cy="922118"/>
      </dsp:txXfrm>
    </dsp:sp>
    <dsp:sp modelId="{DE1FE771-1582-4775-9E8F-B758D933162D}">
      <dsp:nvSpPr>
        <dsp:cNvPr id="0" name=""/>
        <dsp:cNvSpPr/>
      </dsp:nvSpPr>
      <dsp:spPr>
        <a:xfrm rot="5400000">
          <a:off x="4707126" y="2171559"/>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Operationalize</a:t>
          </a:r>
        </a:p>
      </dsp:txBody>
      <dsp:txXfrm rot="-5400000">
        <a:off x="3555217" y="3363376"/>
        <a:ext cx="3081421" cy="737695"/>
      </dsp:txXfrm>
    </dsp:sp>
    <dsp:sp modelId="{C971C0CD-D6D6-4BD2-B517-483DD2B85EA0}">
      <dsp:nvSpPr>
        <dsp:cNvPr id="0" name=""/>
        <dsp:cNvSpPr/>
      </dsp:nvSpPr>
      <dsp:spPr>
        <a:xfrm>
          <a:off x="92" y="3221280"/>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Deployment</a:t>
          </a:r>
        </a:p>
      </dsp:txBody>
      <dsp:txXfrm>
        <a:off x="49976" y="3271164"/>
        <a:ext cx="3455356" cy="922118"/>
      </dsp:txXfrm>
    </dsp:sp>
    <dsp:sp modelId="{E36319A3-4DDD-4596-A48B-3AFC2FB82E08}">
      <dsp:nvSpPr>
        <dsp:cNvPr id="0" name=""/>
        <dsp:cNvSpPr/>
      </dsp:nvSpPr>
      <dsp:spPr>
        <a:xfrm rot="5400000">
          <a:off x="4707126" y="3244540"/>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Testing and Validation</a:t>
          </a:r>
        </a:p>
        <a:p>
          <a:pPr marL="171450" lvl="1" indent="-171450" algn="l" defTabSz="711200">
            <a:lnSpc>
              <a:spcPct val="90000"/>
            </a:lnSpc>
            <a:spcBef>
              <a:spcPct val="0"/>
            </a:spcBef>
            <a:spcAft>
              <a:spcPct val="15000"/>
            </a:spcAft>
            <a:buChar char="•"/>
          </a:pPr>
          <a:r>
            <a:rPr lang="en-US" sz="1600" kern="1200">
              <a:solidFill>
                <a:schemeClr val="accent6">
                  <a:lumMod val="50000"/>
                </a:schemeClr>
              </a:solidFill>
              <a:latin typeface="+mj-lt"/>
            </a:rPr>
            <a:t>Handoff</a:t>
          </a:r>
          <a:endParaRPr lang="en-US" sz="1600" kern="1200" dirty="0">
            <a:solidFill>
              <a:schemeClr val="accent6">
                <a:lumMod val="50000"/>
              </a:schemeClr>
            </a:solidFill>
            <a:latin typeface="+mj-lt"/>
          </a:endParaRP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Re-train and re-score</a:t>
          </a:r>
        </a:p>
      </dsp:txBody>
      <dsp:txXfrm rot="-5400000">
        <a:off x="3555217" y="4436357"/>
        <a:ext cx="3081421" cy="737695"/>
      </dsp:txXfrm>
    </dsp:sp>
    <dsp:sp modelId="{C5DBDEB5-64EF-486D-ADE8-9AD2774135B2}">
      <dsp:nvSpPr>
        <dsp:cNvPr id="0" name=""/>
        <dsp:cNvSpPr/>
      </dsp:nvSpPr>
      <dsp:spPr>
        <a:xfrm>
          <a:off x="92" y="4294261"/>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Customer Acceptance</a:t>
          </a:r>
        </a:p>
      </dsp:txBody>
      <dsp:txXfrm>
        <a:off x="49976" y="4344145"/>
        <a:ext cx="3455356" cy="9221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4707126" y="-1047383"/>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Define Objectives</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Identify Data Sources</a:t>
          </a:r>
        </a:p>
      </dsp:txBody>
      <dsp:txXfrm rot="-5400000">
        <a:off x="3555217" y="144433"/>
        <a:ext cx="3081421" cy="737695"/>
      </dsp:txXfrm>
    </dsp:sp>
    <dsp:sp modelId="{FCE31E78-3DAC-4692-A464-D0C835B3F5C0}">
      <dsp:nvSpPr>
        <dsp:cNvPr id="0" name=""/>
        <dsp:cNvSpPr/>
      </dsp:nvSpPr>
      <dsp:spPr>
        <a:xfrm>
          <a:off x="92" y="2337"/>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lumMod val="50000"/>
                </a:schemeClr>
              </a:solidFill>
              <a:latin typeface="+mj-lt"/>
            </a:rPr>
            <a:t>Business Understanding</a:t>
          </a:r>
        </a:p>
      </dsp:txBody>
      <dsp:txXfrm>
        <a:off x="49976" y="52221"/>
        <a:ext cx="3455356" cy="922118"/>
      </dsp:txXfrm>
    </dsp:sp>
    <dsp:sp modelId="{B35FD520-5FF0-41BD-887C-8B0911FFCB12}">
      <dsp:nvSpPr>
        <dsp:cNvPr id="0" name=""/>
        <dsp:cNvSpPr/>
      </dsp:nvSpPr>
      <dsp:spPr>
        <a:xfrm rot="5400000">
          <a:off x="4693895" y="25597"/>
          <a:ext cx="843972"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Ingest Data</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Explore Data</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Update Data</a:t>
          </a:r>
        </a:p>
      </dsp:txBody>
      <dsp:txXfrm rot="-5400000">
        <a:off x="3555218" y="1205474"/>
        <a:ext cx="3080129" cy="761574"/>
      </dsp:txXfrm>
    </dsp:sp>
    <dsp:sp modelId="{3E606814-09D9-4B4C-8F40-66F312978EEB}">
      <dsp:nvSpPr>
        <dsp:cNvPr id="0" name=""/>
        <dsp:cNvSpPr/>
      </dsp:nvSpPr>
      <dsp:spPr>
        <a:xfrm>
          <a:off x="92" y="1075318"/>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Data Acquisition and Understanding</a:t>
          </a:r>
        </a:p>
      </dsp:txBody>
      <dsp:txXfrm>
        <a:off x="49976" y="1125202"/>
        <a:ext cx="3455356" cy="922118"/>
      </dsp:txXfrm>
    </dsp:sp>
    <dsp:sp modelId="{EF322D6C-1CB6-431F-8B42-A64D898D2824}">
      <dsp:nvSpPr>
        <dsp:cNvPr id="0" name=""/>
        <dsp:cNvSpPr/>
      </dsp:nvSpPr>
      <dsp:spPr>
        <a:xfrm rot="5400000">
          <a:off x="4707126" y="1098578"/>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Feature Selection</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Create and Train Model</a:t>
          </a:r>
        </a:p>
      </dsp:txBody>
      <dsp:txXfrm rot="-5400000">
        <a:off x="3555217" y="2290395"/>
        <a:ext cx="3081421" cy="737695"/>
      </dsp:txXfrm>
    </dsp:sp>
    <dsp:sp modelId="{D8CBC06D-2193-488F-8EDE-5FAA991E0B6B}">
      <dsp:nvSpPr>
        <dsp:cNvPr id="0" name=""/>
        <dsp:cNvSpPr/>
      </dsp:nvSpPr>
      <dsp:spPr>
        <a:xfrm>
          <a:off x="92" y="2148299"/>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Modeling</a:t>
          </a:r>
        </a:p>
      </dsp:txBody>
      <dsp:txXfrm>
        <a:off x="49976" y="2198183"/>
        <a:ext cx="3455356" cy="922118"/>
      </dsp:txXfrm>
    </dsp:sp>
    <dsp:sp modelId="{DE1FE771-1582-4775-9E8F-B758D933162D}">
      <dsp:nvSpPr>
        <dsp:cNvPr id="0" name=""/>
        <dsp:cNvSpPr/>
      </dsp:nvSpPr>
      <dsp:spPr>
        <a:xfrm rot="5400000">
          <a:off x="4707126" y="2171559"/>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Operationalize</a:t>
          </a:r>
        </a:p>
      </dsp:txBody>
      <dsp:txXfrm rot="-5400000">
        <a:off x="3555217" y="3363376"/>
        <a:ext cx="3081421" cy="737695"/>
      </dsp:txXfrm>
    </dsp:sp>
    <dsp:sp modelId="{C971C0CD-D6D6-4BD2-B517-483DD2B85EA0}">
      <dsp:nvSpPr>
        <dsp:cNvPr id="0" name=""/>
        <dsp:cNvSpPr/>
      </dsp:nvSpPr>
      <dsp:spPr>
        <a:xfrm>
          <a:off x="0" y="3240736"/>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Deployment</a:t>
          </a:r>
        </a:p>
      </dsp:txBody>
      <dsp:txXfrm>
        <a:off x="49884" y="3290620"/>
        <a:ext cx="3455356" cy="922118"/>
      </dsp:txXfrm>
    </dsp:sp>
    <dsp:sp modelId="{E36319A3-4DDD-4596-A48B-3AFC2FB82E08}">
      <dsp:nvSpPr>
        <dsp:cNvPr id="0" name=""/>
        <dsp:cNvSpPr/>
      </dsp:nvSpPr>
      <dsp:spPr>
        <a:xfrm rot="5400000">
          <a:off x="4707126" y="3244540"/>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Testing and Validation</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Handoff</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Re-train and re-score</a:t>
          </a:r>
        </a:p>
      </dsp:txBody>
      <dsp:txXfrm rot="-5400000">
        <a:off x="3555217" y="4436357"/>
        <a:ext cx="3081421" cy="737695"/>
      </dsp:txXfrm>
    </dsp:sp>
    <dsp:sp modelId="{C5DBDEB5-64EF-486D-ADE8-9AD2774135B2}">
      <dsp:nvSpPr>
        <dsp:cNvPr id="0" name=""/>
        <dsp:cNvSpPr/>
      </dsp:nvSpPr>
      <dsp:spPr>
        <a:xfrm>
          <a:off x="92" y="4294261"/>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Customer Acceptance</a:t>
          </a:r>
        </a:p>
      </dsp:txBody>
      <dsp:txXfrm>
        <a:off x="49976" y="4344145"/>
        <a:ext cx="3455356" cy="9221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4707126" y="-1047383"/>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Define Objectives</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Identify Data Sources</a:t>
          </a:r>
        </a:p>
      </dsp:txBody>
      <dsp:txXfrm rot="-5400000">
        <a:off x="3555217" y="144433"/>
        <a:ext cx="3081421" cy="737695"/>
      </dsp:txXfrm>
    </dsp:sp>
    <dsp:sp modelId="{FCE31E78-3DAC-4692-A464-D0C835B3F5C0}">
      <dsp:nvSpPr>
        <dsp:cNvPr id="0" name=""/>
        <dsp:cNvSpPr/>
      </dsp:nvSpPr>
      <dsp:spPr>
        <a:xfrm>
          <a:off x="92" y="2337"/>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lumMod val="50000"/>
                </a:schemeClr>
              </a:solidFill>
              <a:latin typeface="+mj-lt"/>
            </a:rPr>
            <a:t>Business Understanding</a:t>
          </a:r>
        </a:p>
      </dsp:txBody>
      <dsp:txXfrm>
        <a:off x="49976" y="52221"/>
        <a:ext cx="3455356" cy="922118"/>
      </dsp:txXfrm>
    </dsp:sp>
    <dsp:sp modelId="{B35FD520-5FF0-41BD-887C-8B0911FFCB12}">
      <dsp:nvSpPr>
        <dsp:cNvPr id="0" name=""/>
        <dsp:cNvSpPr/>
      </dsp:nvSpPr>
      <dsp:spPr>
        <a:xfrm rot="5400000">
          <a:off x="4693895" y="25597"/>
          <a:ext cx="843972"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Ingest Data</a:t>
          </a:r>
        </a:p>
        <a:p>
          <a:pPr marL="171450" lvl="1" indent="-171450" algn="l" defTabSz="711200">
            <a:lnSpc>
              <a:spcPct val="90000"/>
            </a:lnSpc>
            <a:spcBef>
              <a:spcPct val="0"/>
            </a:spcBef>
            <a:spcAft>
              <a:spcPct val="15000"/>
            </a:spcAft>
            <a:buChar char="•"/>
          </a:pPr>
          <a:r>
            <a:rPr lang="en-US" sz="1600" kern="1200">
              <a:solidFill>
                <a:schemeClr val="accent6">
                  <a:lumMod val="50000"/>
                </a:schemeClr>
              </a:solidFill>
              <a:latin typeface="+mj-lt"/>
            </a:rPr>
            <a:t>Explore Data</a:t>
          </a:r>
          <a:endParaRPr lang="en-US" sz="1600" kern="1200" dirty="0">
            <a:solidFill>
              <a:schemeClr val="accent6">
                <a:lumMod val="50000"/>
              </a:schemeClr>
            </a:solidFill>
            <a:latin typeface="+mj-lt"/>
          </a:endParaRP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Update Data</a:t>
          </a:r>
        </a:p>
      </dsp:txBody>
      <dsp:txXfrm rot="-5400000">
        <a:off x="3555218" y="1205474"/>
        <a:ext cx="3080129" cy="761574"/>
      </dsp:txXfrm>
    </dsp:sp>
    <dsp:sp modelId="{3E606814-09D9-4B4C-8F40-66F312978EEB}">
      <dsp:nvSpPr>
        <dsp:cNvPr id="0" name=""/>
        <dsp:cNvSpPr/>
      </dsp:nvSpPr>
      <dsp:spPr>
        <a:xfrm>
          <a:off x="92" y="1075318"/>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lumMod val="50000"/>
                </a:schemeClr>
              </a:solidFill>
              <a:latin typeface="+mj-lt"/>
            </a:rPr>
            <a:t>Data Acquisition and Understanding</a:t>
          </a:r>
        </a:p>
      </dsp:txBody>
      <dsp:txXfrm>
        <a:off x="49976" y="1125202"/>
        <a:ext cx="3455356" cy="922118"/>
      </dsp:txXfrm>
    </dsp:sp>
    <dsp:sp modelId="{EF322D6C-1CB6-431F-8B42-A64D898D2824}">
      <dsp:nvSpPr>
        <dsp:cNvPr id="0" name=""/>
        <dsp:cNvSpPr/>
      </dsp:nvSpPr>
      <dsp:spPr>
        <a:xfrm rot="5400000">
          <a:off x="4707126" y="1098578"/>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Feature Selection</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Create and Train Model</a:t>
          </a:r>
        </a:p>
      </dsp:txBody>
      <dsp:txXfrm rot="-5400000">
        <a:off x="3555217" y="2290395"/>
        <a:ext cx="3081421" cy="737695"/>
      </dsp:txXfrm>
    </dsp:sp>
    <dsp:sp modelId="{D8CBC06D-2193-488F-8EDE-5FAA991E0B6B}">
      <dsp:nvSpPr>
        <dsp:cNvPr id="0" name=""/>
        <dsp:cNvSpPr/>
      </dsp:nvSpPr>
      <dsp:spPr>
        <a:xfrm>
          <a:off x="92" y="2148299"/>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Modeling</a:t>
          </a:r>
        </a:p>
      </dsp:txBody>
      <dsp:txXfrm>
        <a:off x="49976" y="2198183"/>
        <a:ext cx="3455356" cy="922118"/>
      </dsp:txXfrm>
    </dsp:sp>
    <dsp:sp modelId="{DE1FE771-1582-4775-9E8F-B758D933162D}">
      <dsp:nvSpPr>
        <dsp:cNvPr id="0" name=""/>
        <dsp:cNvSpPr/>
      </dsp:nvSpPr>
      <dsp:spPr>
        <a:xfrm rot="5400000">
          <a:off x="4707126" y="2171559"/>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Operationalize</a:t>
          </a:r>
        </a:p>
      </dsp:txBody>
      <dsp:txXfrm rot="-5400000">
        <a:off x="3555217" y="3363376"/>
        <a:ext cx="3081421" cy="737695"/>
      </dsp:txXfrm>
    </dsp:sp>
    <dsp:sp modelId="{C971C0CD-D6D6-4BD2-B517-483DD2B85EA0}">
      <dsp:nvSpPr>
        <dsp:cNvPr id="0" name=""/>
        <dsp:cNvSpPr/>
      </dsp:nvSpPr>
      <dsp:spPr>
        <a:xfrm>
          <a:off x="92" y="3221280"/>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Deployment</a:t>
          </a:r>
        </a:p>
      </dsp:txBody>
      <dsp:txXfrm>
        <a:off x="49976" y="3271164"/>
        <a:ext cx="3455356" cy="922118"/>
      </dsp:txXfrm>
    </dsp:sp>
    <dsp:sp modelId="{E36319A3-4DDD-4596-A48B-3AFC2FB82E08}">
      <dsp:nvSpPr>
        <dsp:cNvPr id="0" name=""/>
        <dsp:cNvSpPr/>
      </dsp:nvSpPr>
      <dsp:spPr>
        <a:xfrm rot="5400000">
          <a:off x="4707126" y="3244540"/>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Testing and Validation</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Handoff</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Re-train and re-score</a:t>
          </a:r>
        </a:p>
      </dsp:txBody>
      <dsp:txXfrm rot="-5400000">
        <a:off x="3555217" y="4436357"/>
        <a:ext cx="3081421" cy="737695"/>
      </dsp:txXfrm>
    </dsp:sp>
    <dsp:sp modelId="{C5DBDEB5-64EF-486D-ADE8-9AD2774135B2}">
      <dsp:nvSpPr>
        <dsp:cNvPr id="0" name=""/>
        <dsp:cNvSpPr/>
      </dsp:nvSpPr>
      <dsp:spPr>
        <a:xfrm>
          <a:off x="92" y="4294261"/>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Customer Acceptance</a:t>
          </a:r>
        </a:p>
      </dsp:txBody>
      <dsp:txXfrm>
        <a:off x="49976" y="4344145"/>
        <a:ext cx="3455356" cy="9221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4707126" y="-1047383"/>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Define Objectives</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Identify Data Sources</a:t>
          </a:r>
        </a:p>
      </dsp:txBody>
      <dsp:txXfrm rot="-5400000">
        <a:off x="3555217" y="144433"/>
        <a:ext cx="3081421" cy="737695"/>
      </dsp:txXfrm>
    </dsp:sp>
    <dsp:sp modelId="{FCE31E78-3DAC-4692-A464-D0C835B3F5C0}">
      <dsp:nvSpPr>
        <dsp:cNvPr id="0" name=""/>
        <dsp:cNvSpPr/>
      </dsp:nvSpPr>
      <dsp:spPr>
        <a:xfrm>
          <a:off x="92" y="2337"/>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lumMod val="50000"/>
                </a:schemeClr>
              </a:solidFill>
              <a:latin typeface="+mj-lt"/>
            </a:rPr>
            <a:t>Business Understanding</a:t>
          </a:r>
        </a:p>
      </dsp:txBody>
      <dsp:txXfrm>
        <a:off x="49976" y="52221"/>
        <a:ext cx="3455356" cy="922118"/>
      </dsp:txXfrm>
    </dsp:sp>
    <dsp:sp modelId="{B35FD520-5FF0-41BD-887C-8B0911FFCB12}">
      <dsp:nvSpPr>
        <dsp:cNvPr id="0" name=""/>
        <dsp:cNvSpPr/>
      </dsp:nvSpPr>
      <dsp:spPr>
        <a:xfrm rot="5400000">
          <a:off x="4693895" y="25597"/>
          <a:ext cx="843972"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Ingest Data</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Explore Data</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Update Data</a:t>
          </a:r>
        </a:p>
      </dsp:txBody>
      <dsp:txXfrm rot="-5400000">
        <a:off x="3555218" y="1205474"/>
        <a:ext cx="3080129" cy="761574"/>
      </dsp:txXfrm>
    </dsp:sp>
    <dsp:sp modelId="{3E606814-09D9-4B4C-8F40-66F312978EEB}">
      <dsp:nvSpPr>
        <dsp:cNvPr id="0" name=""/>
        <dsp:cNvSpPr/>
      </dsp:nvSpPr>
      <dsp:spPr>
        <a:xfrm>
          <a:off x="92" y="1075318"/>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Data Acquisition and Understanding</a:t>
          </a:r>
        </a:p>
      </dsp:txBody>
      <dsp:txXfrm>
        <a:off x="49976" y="1125202"/>
        <a:ext cx="3455356" cy="922118"/>
      </dsp:txXfrm>
    </dsp:sp>
    <dsp:sp modelId="{EF322D6C-1CB6-431F-8B42-A64D898D2824}">
      <dsp:nvSpPr>
        <dsp:cNvPr id="0" name=""/>
        <dsp:cNvSpPr/>
      </dsp:nvSpPr>
      <dsp:spPr>
        <a:xfrm rot="5400000">
          <a:off x="4707126" y="1098578"/>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Feature Selection</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Create and Train Model</a:t>
          </a:r>
        </a:p>
      </dsp:txBody>
      <dsp:txXfrm rot="-5400000">
        <a:off x="3555217" y="2290395"/>
        <a:ext cx="3081421" cy="737695"/>
      </dsp:txXfrm>
    </dsp:sp>
    <dsp:sp modelId="{D8CBC06D-2193-488F-8EDE-5FAA991E0B6B}">
      <dsp:nvSpPr>
        <dsp:cNvPr id="0" name=""/>
        <dsp:cNvSpPr/>
      </dsp:nvSpPr>
      <dsp:spPr>
        <a:xfrm>
          <a:off x="92" y="2148299"/>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lumMod val="50000"/>
                </a:schemeClr>
              </a:solidFill>
              <a:latin typeface="+mj-lt"/>
            </a:rPr>
            <a:t>Modeling</a:t>
          </a:r>
        </a:p>
      </dsp:txBody>
      <dsp:txXfrm>
        <a:off x="49976" y="2198183"/>
        <a:ext cx="3455356" cy="922118"/>
      </dsp:txXfrm>
    </dsp:sp>
    <dsp:sp modelId="{DE1FE771-1582-4775-9E8F-B758D933162D}">
      <dsp:nvSpPr>
        <dsp:cNvPr id="0" name=""/>
        <dsp:cNvSpPr/>
      </dsp:nvSpPr>
      <dsp:spPr>
        <a:xfrm rot="5400000">
          <a:off x="4707126" y="2171559"/>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Operationalize</a:t>
          </a:r>
        </a:p>
      </dsp:txBody>
      <dsp:txXfrm rot="-5400000">
        <a:off x="3555217" y="3363376"/>
        <a:ext cx="3081421" cy="737695"/>
      </dsp:txXfrm>
    </dsp:sp>
    <dsp:sp modelId="{C971C0CD-D6D6-4BD2-B517-483DD2B85EA0}">
      <dsp:nvSpPr>
        <dsp:cNvPr id="0" name=""/>
        <dsp:cNvSpPr/>
      </dsp:nvSpPr>
      <dsp:spPr>
        <a:xfrm>
          <a:off x="92" y="3221280"/>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Deployment</a:t>
          </a:r>
        </a:p>
      </dsp:txBody>
      <dsp:txXfrm>
        <a:off x="49976" y="3271164"/>
        <a:ext cx="3455356" cy="922118"/>
      </dsp:txXfrm>
    </dsp:sp>
    <dsp:sp modelId="{E36319A3-4DDD-4596-A48B-3AFC2FB82E08}">
      <dsp:nvSpPr>
        <dsp:cNvPr id="0" name=""/>
        <dsp:cNvSpPr/>
      </dsp:nvSpPr>
      <dsp:spPr>
        <a:xfrm rot="5400000">
          <a:off x="4707126" y="3244540"/>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Testing and Validation</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Handoff</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Re-train and re-score</a:t>
          </a:r>
        </a:p>
      </dsp:txBody>
      <dsp:txXfrm rot="-5400000">
        <a:off x="3555217" y="4436357"/>
        <a:ext cx="3081421" cy="737695"/>
      </dsp:txXfrm>
    </dsp:sp>
    <dsp:sp modelId="{C5DBDEB5-64EF-486D-ADE8-9AD2774135B2}">
      <dsp:nvSpPr>
        <dsp:cNvPr id="0" name=""/>
        <dsp:cNvSpPr/>
      </dsp:nvSpPr>
      <dsp:spPr>
        <a:xfrm>
          <a:off x="92" y="4294261"/>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Customer Acceptance</a:t>
          </a:r>
        </a:p>
      </dsp:txBody>
      <dsp:txXfrm>
        <a:off x="49976" y="4344145"/>
        <a:ext cx="3455356" cy="9221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4707126" y="-1047383"/>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Define Objectives</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Identify Data Sources</a:t>
          </a:r>
        </a:p>
      </dsp:txBody>
      <dsp:txXfrm rot="-5400000">
        <a:off x="3555217" y="144433"/>
        <a:ext cx="3081421" cy="737695"/>
      </dsp:txXfrm>
    </dsp:sp>
    <dsp:sp modelId="{FCE31E78-3DAC-4692-A464-D0C835B3F5C0}">
      <dsp:nvSpPr>
        <dsp:cNvPr id="0" name=""/>
        <dsp:cNvSpPr/>
      </dsp:nvSpPr>
      <dsp:spPr>
        <a:xfrm>
          <a:off x="92" y="2337"/>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lumMod val="50000"/>
                </a:schemeClr>
              </a:solidFill>
              <a:latin typeface="+mj-lt"/>
            </a:rPr>
            <a:t>Business Understanding</a:t>
          </a:r>
        </a:p>
      </dsp:txBody>
      <dsp:txXfrm>
        <a:off x="49976" y="52221"/>
        <a:ext cx="3455356" cy="922118"/>
      </dsp:txXfrm>
    </dsp:sp>
    <dsp:sp modelId="{B35FD520-5FF0-41BD-887C-8B0911FFCB12}">
      <dsp:nvSpPr>
        <dsp:cNvPr id="0" name=""/>
        <dsp:cNvSpPr/>
      </dsp:nvSpPr>
      <dsp:spPr>
        <a:xfrm rot="5400000">
          <a:off x="4693895" y="25597"/>
          <a:ext cx="843972"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Ingest Data</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Explore Data</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Update Data</a:t>
          </a:r>
        </a:p>
      </dsp:txBody>
      <dsp:txXfrm rot="-5400000">
        <a:off x="3555218" y="1205474"/>
        <a:ext cx="3080129" cy="761574"/>
      </dsp:txXfrm>
    </dsp:sp>
    <dsp:sp modelId="{3E606814-09D9-4B4C-8F40-66F312978EEB}">
      <dsp:nvSpPr>
        <dsp:cNvPr id="0" name=""/>
        <dsp:cNvSpPr/>
      </dsp:nvSpPr>
      <dsp:spPr>
        <a:xfrm>
          <a:off x="92" y="1075318"/>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lumMod val="50000"/>
                </a:schemeClr>
              </a:solidFill>
              <a:latin typeface="+mj-lt"/>
            </a:rPr>
            <a:t>Data Acquisition and Understanding</a:t>
          </a:r>
        </a:p>
      </dsp:txBody>
      <dsp:txXfrm>
        <a:off x="49976" y="1125202"/>
        <a:ext cx="3455356" cy="922118"/>
      </dsp:txXfrm>
    </dsp:sp>
    <dsp:sp modelId="{EF322D6C-1CB6-431F-8B42-A64D898D2824}">
      <dsp:nvSpPr>
        <dsp:cNvPr id="0" name=""/>
        <dsp:cNvSpPr/>
      </dsp:nvSpPr>
      <dsp:spPr>
        <a:xfrm rot="5400000">
          <a:off x="4707126" y="1098578"/>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Feature Selection</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Create and Train Model</a:t>
          </a:r>
        </a:p>
      </dsp:txBody>
      <dsp:txXfrm rot="-5400000">
        <a:off x="3555217" y="2290395"/>
        <a:ext cx="3081421" cy="737695"/>
      </dsp:txXfrm>
    </dsp:sp>
    <dsp:sp modelId="{D8CBC06D-2193-488F-8EDE-5FAA991E0B6B}">
      <dsp:nvSpPr>
        <dsp:cNvPr id="0" name=""/>
        <dsp:cNvSpPr/>
      </dsp:nvSpPr>
      <dsp:spPr>
        <a:xfrm>
          <a:off x="92" y="2148299"/>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Modeling</a:t>
          </a:r>
        </a:p>
      </dsp:txBody>
      <dsp:txXfrm>
        <a:off x="49976" y="2198183"/>
        <a:ext cx="3455356" cy="922118"/>
      </dsp:txXfrm>
    </dsp:sp>
    <dsp:sp modelId="{DE1FE771-1582-4775-9E8F-B758D933162D}">
      <dsp:nvSpPr>
        <dsp:cNvPr id="0" name=""/>
        <dsp:cNvSpPr/>
      </dsp:nvSpPr>
      <dsp:spPr>
        <a:xfrm rot="5400000">
          <a:off x="4707126" y="2171559"/>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Operationalize</a:t>
          </a:r>
        </a:p>
      </dsp:txBody>
      <dsp:txXfrm rot="-5400000">
        <a:off x="3555217" y="3363376"/>
        <a:ext cx="3081421" cy="737695"/>
      </dsp:txXfrm>
    </dsp:sp>
    <dsp:sp modelId="{C971C0CD-D6D6-4BD2-B517-483DD2B85EA0}">
      <dsp:nvSpPr>
        <dsp:cNvPr id="0" name=""/>
        <dsp:cNvSpPr/>
      </dsp:nvSpPr>
      <dsp:spPr>
        <a:xfrm>
          <a:off x="92" y="3221280"/>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Deployment</a:t>
          </a:r>
        </a:p>
      </dsp:txBody>
      <dsp:txXfrm>
        <a:off x="49976" y="3271164"/>
        <a:ext cx="3455356" cy="922118"/>
      </dsp:txXfrm>
    </dsp:sp>
    <dsp:sp modelId="{E36319A3-4DDD-4596-A48B-3AFC2FB82E08}">
      <dsp:nvSpPr>
        <dsp:cNvPr id="0" name=""/>
        <dsp:cNvSpPr/>
      </dsp:nvSpPr>
      <dsp:spPr>
        <a:xfrm rot="5400000">
          <a:off x="4707126" y="3244540"/>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Testing and Validation</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Handoff</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Re-train and re-score</a:t>
          </a:r>
        </a:p>
      </dsp:txBody>
      <dsp:txXfrm rot="-5400000">
        <a:off x="3555217" y="4436357"/>
        <a:ext cx="3081421" cy="737695"/>
      </dsp:txXfrm>
    </dsp:sp>
    <dsp:sp modelId="{C5DBDEB5-64EF-486D-ADE8-9AD2774135B2}">
      <dsp:nvSpPr>
        <dsp:cNvPr id="0" name=""/>
        <dsp:cNvSpPr/>
      </dsp:nvSpPr>
      <dsp:spPr>
        <a:xfrm>
          <a:off x="92" y="4294261"/>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Customer Acceptance</a:t>
          </a:r>
        </a:p>
      </dsp:txBody>
      <dsp:txXfrm>
        <a:off x="49976" y="4344145"/>
        <a:ext cx="3455356" cy="9221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4707126" y="-1047383"/>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Define Objectives</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Identify Data Sources</a:t>
          </a:r>
        </a:p>
      </dsp:txBody>
      <dsp:txXfrm rot="-5400000">
        <a:off x="3555217" y="144433"/>
        <a:ext cx="3081421" cy="737695"/>
      </dsp:txXfrm>
    </dsp:sp>
    <dsp:sp modelId="{FCE31E78-3DAC-4692-A464-D0C835B3F5C0}">
      <dsp:nvSpPr>
        <dsp:cNvPr id="0" name=""/>
        <dsp:cNvSpPr/>
      </dsp:nvSpPr>
      <dsp:spPr>
        <a:xfrm>
          <a:off x="92" y="2337"/>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Business Understanding</a:t>
          </a:r>
        </a:p>
      </dsp:txBody>
      <dsp:txXfrm>
        <a:off x="49976" y="52221"/>
        <a:ext cx="3455356" cy="922118"/>
      </dsp:txXfrm>
    </dsp:sp>
    <dsp:sp modelId="{B35FD520-5FF0-41BD-887C-8B0911FFCB12}">
      <dsp:nvSpPr>
        <dsp:cNvPr id="0" name=""/>
        <dsp:cNvSpPr/>
      </dsp:nvSpPr>
      <dsp:spPr>
        <a:xfrm rot="5400000">
          <a:off x="4693895" y="25597"/>
          <a:ext cx="843972"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Ingest Data</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Explore Data</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Update Data</a:t>
          </a:r>
        </a:p>
      </dsp:txBody>
      <dsp:txXfrm rot="-5400000">
        <a:off x="3555218" y="1205474"/>
        <a:ext cx="3080129" cy="761574"/>
      </dsp:txXfrm>
    </dsp:sp>
    <dsp:sp modelId="{3E606814-09D9-4B4C-8F40-66F312978EEB}">
      <dsp:nvSpPr>
        <dsp:cNvPr id="0" name=""/>
        <dsp:cNvSpPr/>
      </dsp:nvSpPr>
      <dsp:spPr>
        <a:xfrm>
          <a:off x="92" y="1075318"/>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Data Acquisition and Understanding</a:t>
          </a:r>
        </a:p>
      </dsp:txBody>
      <dsp:txXfrm>
        <a:off x="49976" y="1125202"/>
        <a:ext cx="3455356" cy="922118"/>
      </dsp:txXfrm>
    </dsp:sp>
    <dsp:sp modelId="{EF322D6C-1CB6-431F-8B42-A64D898D2824}">
      <dsp:nvSpPr>
        <dsp:cNvPr id="0" name=""/>
        <dsp:cNvSpPr/>
      </dsp:nvSpPr>
      <dsp:spPr>
        <a:xfrm rot="5400000">
          <a:off x="4707126" y="1098578"/>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Feature Selection</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Create and Train Model</a:t>
          </a:r>
        </a:p>
      </dsp:txBody>
      <dsp:txXfrm rot="-5400000">
        <a:off x="3555217" y="2290395"/>
        <a:ext cx="3081421" cy="737695"/>
      </dsp:txXfrm>
    </dsp:sp>
    <dsp:sp modelId="{D8CBC06D-2193-488F-8EDE-5FAA991E0B6B}">
      <dsp:nvSpPr>
        <dsp:cNvPr id="0" name=""/>
        <dsp:cNvSpPr/>
      </dsp:nvSpPr>
      <dsp:spPr>
        <a:xfrm>
          <a:off x="92" y="2148299"/>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Modeling</a:t>
          </a:r>
        </a:p>
      </dsp:txBody>
      <dsp:txXfrm>
        <a:off x="49976" y="2198183"/>
        <a:ext cx="3455356" cy="922118"/>
      </dsp:txXfrm>
    </dsp:sp>
    <dsp:sp modelId="{DE1FE771-1582-4775-9E8F-B758D933162D}">
      <dsp:nvSpPr>
        <dsp:cNvPr id="0" name=""/>
        <dsp:cNvSpPr/>
      </dsp:nvSpPr>
      <dsp:spPr>
        <a:xfrm rot="5400000">
          <a:off x="4707126" y="2171559"/>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Operationalize</a:t>
          </a:r>
        </a:p>
      </dsp:txBody>
      <dsp:txXfrm rot="-5400000">
        <a:off x="3555217" y="3363376"/>
        <a:ext cx="3081421" cy="737695"/>
      </dsp:txXfrm>
    </dsp:sp>
    <dsp:sp modelId="{C971C0CD-D6D6-4BD2-B517-483DD2B85EA0}">
      <dsp:nvSpPr>
        <dsp:cNvPr id="0" name=""/>
        <dsp:cNvSpPr/>
      </dsp:nvSpPr>
      <dsp:spPr>
        <a:xfrm>
          <a:off x="92" y="3221280"/>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Deployment</a:t>
          </a:r>
        </a:p>
      </dsp:txBody>
      <dsp:txXfrm>
        <a:off x="49976" y="3271164"/>
        <a:ext cx="3455356" cy="922118"/>
      </dsp:txXfrm>
    </dsp:sp>
    <dsp:sp modelId="{E36319A3-4DDD-4596-A48B-3AFC2FB82E08}">
      <dsp:nvSpPr>
        <dsp:cNvPr id="0" name=""/>
        <dsp:cNvSpPr/>
      </dsp:nvSpPr>
      <dsp:spPr>
        <a:xfrm rot="5400000">
          <a:off x="4707126" y="3244540"/>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Testing and Validation</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Handoff</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Re-train and re-score</a:t>
          </a:r>
        </a:p>
      </dsp:txBody>
      <dsp:txXfrm rot="-5400000">
        <a:off x="3555217" y="4436357"/>
        <a:ext cx="3081421" cy="737695"/>
      </dsp:txXfrm>
    </dsp:sp>
    <dsp:sp modelId="{C5DBDEB5-64EF-486D-ADE8-9AD2774135B2}">
      <dsp:nvSpPr>
        <dsp:cNvPr id="0" name=""/>
        <dsp:cNvSpPr/>
      </dsp:nvSpPr>
      <dsp:spPr>
        <a:xfrm>
          <a:off x="92" y="4294261"/>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Customer Acceptance</a:t>
          </a:r>
        </a:p>
      </dsp:txBody>
      <dsp:txXfrm>
        <a:off x="49976" y="4344145"/>
        <a:ext cx="3455356" cy="92211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4707126" y="-1047383"/>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Define Objectives</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Identify Data Sources</a:t>
          </a:r>
        </a:p>
      </dsp:txBody>
      <dsp:txXfrm rot="-5400000">
        <a:off x="3555217" y="144433"/>
        <a:ext cx="3081421" cy="737695"/>
      </dsp:txXfrm>
    </dsp:sp>
    <dsp:sp modelId="{FCE31E78-3DAC-4692-A464-D0C835B3F5C0}">
      <dsp:nvSpPr>
        <dsp:cNvPr id="0" name=""/>
        <dsp:cNvSpPr/>
      </dsp:nvSpPr>
      <dsp:spPr>
        <a:xfrm>
          <a:off x="92" y="2337"/>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Business Understanding</a:t>
          </a:r>
        </a:p>
      </dsp:txBody>
      <dsp:txXfrm>
        <a:off x="49976" y="52221"/>
        <a:ext cx="3455356" cy="922118"/>
      </dsp:txXfrm>
    </dsp:sp>
    <dsp:sp modelId="{B35FD520-5FF0-41BD-887C-8B0911FFCB12}">
      <dsp:nvSpPr>
        <dsp:cNvPr id="0" name=""/>
        <dsp:cNvSpPr/>
      </dsp:nvSpPr>
      <dsp:spPr>
        <a:xfrm rot="5400000">
          <a:off x="4693895" y="25597"/>
          <a:ext cx="843972"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Ingest Data</a:t>
          </a:r>
        </a:p>
        <a:p>
          <a:pPr marL="171450" lvl="1" indent="-171450" algn="l" defTabSz="711200">
            <a:lnSpc>
              <a:spcPct val="90000"/>
            </a:lnSpc>
            <a:spcBef>
              <a:spcPct val="0"/>
            </a:spcBef>
            <a:spcAft>
              <a:spcPct val="15000"/>
            </a:spcAft>
            <a:buChar char="•"/>
          </a:pPr>
          <a:r>
            <a:rPr lang="en-US" sz="1600" kern="1200">
              <a:solidFill>
                <a:srgbClr val="C00000"/>
              </a:solidFill>
              <a:latin typeface="+mj-lt"/>
            </a:rPr>
            <a:t>Explore Data</a:t>
          </a:r>
          <a:endParaRPr lang="en-US" sz="1600" kern="1200" dirty="0">
            <a:solidFill>
              <a:srgbClr val="C00000"/>
            </a:solidFill>
            <a:latin typeface="+mj-lt"/>
          </a:endParaRP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Update Data</a:t>
          </a:r>
        </a:p>
      </dsp:txBody>
      <dsp:txXfrm rot="-5400000">
        <a:off x="3555218" y="1205474"/>
        <a:ext cx="3080129" cy="761574"/>
      </dsp:txXfrm>
    </dsp:sp>
    <dsp:sp modelId="{3E606814-09D9-4B4C-8F40-66F312978EEB}">
      <dsp:nvSpPr>
        <dsp:cNvPr id="0" name=""/>
        <dsp:cNvSpPr/>
      </dsp:nvSpPr>
      <dsp:spPr>
        <a:xfrm>
          <a:off x="92" y="1075318"/>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Data Acquisition and Understanding</a:t>
          </a:r>
        </a:p>
      </dsp:txBody>
      <dsp:txXfrm>
        <a:off x="49976" y="1125202"/>
        <a:ext cx="3455356" cy="922118"/>
      </dsp:txXfrm>
    </dsp:sp>
    <dsp:sp modelId="{EF322D6C-1CB6-431F-8B42-A64D898D2824}">
      <dsp:nvSpPr>
        <dsp:cNvPr id="0" name=""/>
        <dsp:cNvSpPr/>
      </dsp:nvSpPr>
      <dsp:spPr>
        <a:xfrm rot="5400000">
          <a:off x="4707126" y="1098578"/>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Feature Selection</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Create and Train Model</a:t>
          </a:r>
        </a:p>
      </dsp:txBody>
      <dsp:txXfrm rot="-5400000">
        <a:off x="3555217" y="2290395"/>
        <a:ext cx="3081421" cy="737695"/>
      </dsp:txXfrm>
    </dsp:sp>
    <dsp:sp modelId="{D8CBC06D-2193-488F-8EDE-5FAA991E0B6B}">
      <dsp:nvSpPr>
        <dsp:cNvPr id="0" name=""/>
        <dsp:cNvSpPr/>
      </dsp:nvSpPr>
      <dsp:spPr>
        <a:xfrm>
          <a:off x="92" y="2148299"/>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Modeling</a:t>
          </a:r>
        </a:p>
      </dsp:txBody>
      <dsp:txXfrm>
        <a:off x="49976" y="2198183"/>
        <a:ext cx="3455356" cy="922118"/>
      </dsp:txXfrm>
    </dsp:sp>
    <dsp:sp modelId="{DE1FE771-1582-4775-9E8F-B758D933162D}">
      <dsp:nvSpPr>
        <dsp:cNvPr id="0" name=""/>
        <dsp:cNvSpPr/>
      </dsp:nvSpPr>
      <dsp:spPr>
        <a:xfrm rot="5400000">
          <a:off x="4707126" y="2171559"/>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Operationalize</a:t>
          </a:r>
        </a:p>
      </dsp:txBody>
      <dsp:txXfrm rot="-5400000">
        <a:off x="3555217" y="3363376"/>
        <a:ext cx="3081421" cy="737695"/>
      </dsp:txXfrm>
    </dsp:sp>
    <dsp:sp modelId="{C971C0CD-D6D6-4BD2-B517-483DD2B85EA0}">
      <dsp:nvSpPr>
        <dsp:cNvPr id="0" name=""/>
        <dsp:cNvSpPr/>
      </dsp:nvSpPr>
      <dsp:spPr>
        <a:xfrm>
          <a:off x="92" y="3221280"/>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Deployment</a:t>
          </a:r>
        </a:p>
      </dsp:txBody>
      <dsp:txXfrm>
        <a:off x="49976" y="3271164"/>
        <a:ext cx="3455356" cy="922118"/>
      </dsp:txXfrm>
    </dsp:sp>
    <dsp:sp modelId="{E36319A3-4DDD-4596-A48B-3AFC2FB82E08}">
      <dsp:nvSpPr>
        <dsp:cNvPr id="0" name=""/>
        <dsp:cNvSpPr/>
      </dsp:nvSpPr>
      <dsp:spPr>
        <a:xfrm rot="5400000">
          <a:off x="4707126" y="3244540"/>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Testing and Validation</a:t>
          </a:r>
        </a:p>
        <a:p>
          <a:pPr marL="171450" lvl="1" indent="-171450" algn="l" defTabSz="711200">
            <a:lnSpc>
              <a:spcPct val="90000"/>
            </a:lnSpc>
            <a:spcBef>
              <a:spcPct val="0"/>
            </a:spcBef>
            <a:spcAft>
              <a:spcPct val="15000"/>
            </a:spcAft>
            <a:buChar char="•"/>
          </a:pPr>
          <a:r>
            <a:rPr lang="en-US" sz="1600" kern="1200">
              <a:solidFill>
                <a:srgbClr val="C00000"/>
              </a:solidFill>
              <a:latin typeface="+mj-lt"/>
            </a:rPr>
            <a:t>Handoff</a:t>
          </a:r>
          <a:endParaRPr lang="en-US" sz="1600" kern="1200" dirty="0">
            <a:solidFill>
              <a:srgbClr val="C00000"/>
            </a:solidFill>
            <a:latin typeface="+mj-lt"/>
          </a:endParaRP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Re-train and re-score</a:t>
          </a:r>
        </a:p>
      </dsp:txBody>
      <dsp:txXfrm rot="-5400000">
        <a:off x="3555217" y="4436357"/>
        <a:ext cx="3081421" cy="737695"/>
      </dsp:txXfrm>
    </dsp:sp>
    <dsp:sp modelId="{C5DBDEB5-64EF-486D-ADE8-9AD2774135B2}">
      <dsp:nvSpPr>
        <dsp:cNvPr id="0" name=""/>
        <dsp:cNvSpPr/>
      </dsp:nvSpPr>
      <dsp:spPr>
        <a:xfrm>
          <a:off x="92" y="4294261"/>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Customer Acceptance</a:t>
          </a:r>
        </a:p>
      </dsp:txBody>
      <dsp:txXfrm>
        <a:off x="49976" y="4344145"/>
        <a:ext cx="3455356" cy="92211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10/17/2017 1:31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10/17/2017 1:27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microsoft.com/en-us/azureessential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channel9.msdn.com/Events/Ignite/2015/BRK3467"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0" indent="0">
              <a:buFont typeface="+mj-lt"/>
              <a:buNone/>
            </a:pPr>
            <a:r>
              <a:rPr lang="en-US" dirty="0"/>
              <a:t>Description:</a:t>
            </a:r>
          </a:p>
          <a:p>
            <a:pPr marL="0" indent="0">
              <a:buFont typeface="+mj-lt"/>
              <a:buNone/>
            </a:pPr>
            <a:endParaRPr lang="en-US" dirty="0"/>
          </a:p>
          <a:p>
            <a:pPr marL="0" indent="0">
              <a:buFont typeface="+mj-lt"/>
              <a:buNone/>
            </a:pPr>
            <a:r>
              <a:rPr lang="en-US" dirty="0"/>
              <a:t>DevOps (Developer</a:t>
            </a:r>
            <a:r>
              <a:rPr lang="en-US" baseline="0" dirty="0"/>
              <a:t> Operations) is defined as a development process that emphasizes communication and collaboration between product management, software development, and operations, automating the process of solution integration, testing, deployment and infrastructure changes. </a:t>
            </a:r>
          </a:p>
          <a:p>
            <a:pPr marL="0" indent="0">
              <a:buFont typeface="+mj-lt"/>
              <a:buNone/>
            </a:pPr>
            <a:r>
              <a:rPr lang="en-US" baseline="0" dirty="0"/>
              <a:t>All projects involving on-premises software and hardware benefits from DevOps. But hybrid and cloud-only architectures require it – there are so many variables to even setting up the architecture that a dedicated team or developer is often required. And Advanced Analytics projects involving Data Science have even more requirements that are specific to these tasks.</a:t>
            </a:r>
          </a:p>
          <a:p>
            <a:pPr marL="0" indent="0">
              <a:buFont typeface="+mj-lt"/>
              <a:buNone/>
            </a:pPr>
            <a:r>
              <a:rPr lang="en-US" baseline="0" dirty="0"/>
              <a:t>This course explains the processes, procedures, platform options that you have available, along with explaining the tools you need to use to create an effective DevOps solution for your Advanced Analytics projects. </a:t>
            </a:r>
            <a:endParaRPr lang="en-US" dirty="0"/>
          </a:p>
          <a:p>
            <a:pPr marL="0" indent="0">
              <a:buFont typeface="+mj-lt"/>
              <a:buNone/>
            </a:pPr>
            <a:endParaRPr lang="en-US" dirty="0"/>
          </a:p>
          <a:p>
            <a:pPr marL="0" indent="0">
              <a:buFont typeface="+mj-lt"/>
              <a:buNone/>
            </a:pPr>
            <a:r>
              <a:rPr lang="en-US" dirty="0"/>
              <a:t>Level:</a:t>
            </a:r>
            <a:r>
              <a:rPr lang="en-US" baseline="0" dirty="0"/>
              <a:t> </a:t>
            </a:r>
          </a:p>
          <a:p>
            <a:pPr marL="0" indent="0">
              <a:buFont typeface="+mj-lt"/>
              <a:buNone/>
            </a:pPr>
            <a:r>
              <a:rPr lang="en-US" baseline="0" dirty="0"/>
              <a:t>300</a:t>
            </a:r>
          </a:p>
          <a:p>
            <a:pPr marL="0" indent="0">
              <a:buFont typeface="+mj-lt"/>
              <a:buNone/>
            </a:pPr>
            <a:endParaRPr lang="en-US" baseline="0" dirty="0"/>
          </a:p>
          <a:p>
            <a:pPr marL="0" indent="0">
              <a:buFont typeface="+mj-lt"/>
              <a:buNone/>
            </a:pPr>
            <a:r>
              <a:rPr lang="en-US" baseline="0" dirty="0"/>
              <a:t>Audience: </a:t>
            </a:r>
          </a:p>
          <a:p>
            <a:pPr marL="0" indent="0">
              <a:buFont typeface="+mj-lt"/>
              <a:buNone/>
            </a:pPr>
            <a:r>
              <a:rPr lang="en-US" baseline="0" dirty="0"/>
              <a:t>Technical professionals tasked with the infrastructure and development of a DevOps practice for Advanced Analytics Projects.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6222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Companies have two buckets of software they write or adapt – systems of operation, and systems of engagement</a:t>
            </a:r>
          </a:p>
          <a:p>
            <a:pPr marL="228600" indent="-228600">
              <a:buFont typeface="+mj-lt"/>
              <a:buAutoNum type="arabicPeriod"/>
            </a:pPr>
            <a:r>
              <a:rPr lang="en-US" dirty="0"/>
              <a:t>Most DevOps</a:t>
            </a:r>
            <a:r>
              <a:rPr lang="en-US" baseline="0" dirty="0"/>
              <a:t> focused materials deal with the “Toolchain” – the tools drive the process. This isn’t actually optimal. </a:t>
            </a:r>
            <a:endParaRPr lang="en-US" dirty="0"/>
          </a:p>
          <a:p>
            <a:pPr marL="228600" indent="-228600">
              <a:buFont typeface="+mj-lt"/>
              <a:buAutoNum type="arabicPeriod"/>
            </a:pPr>
            <a:r>
              <a:rPr lang="en-US" dirty="0"/>
              <a:t>Learning</a:t>
            </a:r>
            <a:r>
              <a:rPr lang="en-US" baseline="0" dirty="0"/>
              <a:t> Path for DevOps and Advanced Analytics - https://github.com/BuckWoody/LearningPaths/blob/master/IT%20Architect/Learning%20Path%20-%20Devops%20for%20Data%20Science.md</a:t>
            </a:r>
            <a:endParaRPr lang="en-US" dirty="0"/>
          </a:p>
          <a:p>
            <a:pPr marL="342900" indent="-342900">
              <a:buFont typeface="+mj-lt"/>
              <a:buAutoNum type="arabicPeriod"/>
            </a:pPr>
            <a:r>
              <a:rPr lang="en-US" dirty="0"/>
              <a:t>Parts Unlimited</a:t>
            </a:r>
            <a:r>
              <a:rPr lang="en-US" baseline="0" dirty="0"/>
              <a:t> MRP, a sample DevOps environment - https://microsoft.github.io/PartsUnlimitedMRP/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19085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baseline="0" dirty="0"/>
              <a:t>Information Technology Infrastructure Library - http://www.itinfo.am/eng/information-technology-infrastructure-library-guide/ </a:t>
            </a:r>
          </a:p>
          <a:p>
            <a:pPr marL="342900" indent="-342900">
              <a:buFont typeface="+mj-lt"/>
              <a:buAutoNum type="arabicPeriod"/>
            </a:pPr>
            <a:r>
              <a:rPr lang="en-US" baseline="0" dirty="0"/>
              <a:t>“Shift-Left” - https://devops.com/devops-shift-left-avoid-failure/ </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“DevOps is the union of People, Process, and Products to continuously deliver value to users” </a:t>
            </a:r>
            <a:r>
              <a:rPr lang="en-US" baseline="0" dirty="0"/>
              <a:t>– but primarily about the culture. While not everyone on the team needs to know everything in depth, it’s important to share across disciplines, such as security and account management.</a:t>
            </a:r>
          </a:p>
          <a:p>
            <a:endParaRPr lang="en-US" dirty="0"/>
          </a:p>
          <a:p>
            <a:r>
              <a:rPr lang="en-US" dirty="0"/>
              <a:t>People = Culture</a:t>
            </a:r>
          </a:p>
          <a:p>
            <a:endParaRPr lang="en-US" dirty="0">
              <a:effectLst/>
            </a:endParaRPr>
          </a:p>
          <a:p>
            <a:r>
              <a:rPr lang="en-US" dirty="0">
                <a:effectLst/>
              </a:rPr>
              <a:t>Everyone should be unified from business requirements to delivery of software to end users.</a:t>
            </a:r>
          </a:p>
          <a:p>
            <a:endParaRPr lang="en-US" dirty="0">
              <a:effectLst/>
            </a:endParaRP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 LEAN</a:t>
            </a:r>
          </a:p>
          <a:p>
            <a:pPr>
              <a:lnSpc>
                <a:spcPct val="90000"/>
              </a:lnSpc>
              <a:spcBef>
                <a:spcPct val="30000"/>
              </a:spcBef>
              <a:spcAft>
                <a:spcPts val="600"/>
              </a:spcAft>
            </a:pPr>
            <a:endPar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gradFill>
                  <a:gsLst>
                    <a:gs pos="2917">
                      <a:srgbClr val="FFFFFF"/>
                    </a:gs>
                    <a:gs pos="30000">
                      <a:srgbClr val="FFFFFF"/>
                    </a:gs>
                  </a:gsLst>
                  <a:lin ang="5400000" scaled="0"/>
                </a:gradFill>
              </a:rPr>
              <a:t>Products</a:t>
            </a:r>
            <a:br>
              <a:rPr lang="en-US" sz="1000" dirty="0">
                <a:gradFill>
                  <a:gsLst>
                    <a:gs pos="2917">
                      <a:srgbClr val="FFFFFF"/>
                    </a:gs>
                    <a:gs pos="30000">
                      <a:srgbClr val="FFFFFF"/>
                    </a:gs>
                  </a:gsLst>
                  <a:lin ang="5400000" scaled="0"/>
                </a:gradFill>
              </a:rPr>
            </a:br>
            <a:r>
              <a:rPr lang="en-US" sz="1000" dirty="0">
                <a:gradFill>
                  <a:gsLst>
                    <a:gs pos="2917">
                      <a:srgbClr val="FFFFFF"/>
                    </a:gs>
                    <a:gs pos="30000">
                      <a:srgbClr val="FFFFFF"/>
                    </a:gs>
                  </a:gsLst>
                  <a:lin ang="5400000" scaled="0"/>
                </a:gradFill>
              </a:rPr>
              <a:t>Automation requires </a:t>
            </a: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Tools/Products to eliminate waste</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10/17/2017 1:27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3038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Microsoft DevOps site - https://www.microsoft.com/en-us/cloud-platform/development-operations</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baseline="0" dirty="0"/>
          </a:p>
          <a:p>
            <a:pPr fontAlgn="ctr"/>
            <a:endParaRPr lang="en-US" dirty="0">
              <a:gradFill>
                <a:gsLst>
                  <a:gs pos="0">
                    <a:schemeClr val="accent4"/>
                  </a:gs>
                  <a:gs pos="100000">
                    <a:schemeClr val="accent4"/>
                  </a:gs>
                </a:gsLst>
                <a:lin ang="5400000" scaled="0"/>
              </a:gradFill>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One Marketing Template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0A44DA-14D3-4312-BD8C-2A308641D6B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4645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Start with a view of the project to start the discussion - https://buckwoody.wordpress.com/2017/08/17/a-data-science-microsoft-project-template-you-can-use-in-your-solutions/ </a:t>
            </a:r>
          </a:p>
          <a:p>
            <a:pPr marL="342900" indent="-342900">
              <a:buFont typeface="+mj-lt"/>
              <a:buAutoNum type="arabicPeriod"/>
            </a:pPr>
            <a:r>
              <a:rPr lang="en-US" dirty="0"/>
              <a:t>Account management is something that will often be new to the Data Science Team – https://docs.microsoft.com/en-us/azure/billing/billing-getting-started</a:t>
            </a:r>
          </a:p>
          <a:p>
            <a:pPr marL="342900" indent="-342900">
              <a:buFont typeface="+mj-lt"/>
              <a:buAutoNum type="arabicPeriod"/>
            </a:pPr>
            <a:r>
              <a:rPr lang="en-US" dirty="0"/>
              <a:t>Setting up the Azure Environment,</a:t>
            </a:r>
            <a:r>
              <a:rPr lang="en-US" baseline="0" dirty="0"/>
              <a:t> particularly working with the Azure Resource Model and deployment slots, is important to consider at the outset – https://azure.microsoft.com/en-us/resources/videos/resource-group-model-modern-management-for-modern-cloud/</a:t>
            </a:r>
          </a:p>
          <a:p>
            <a:pPr marL="342900" indent="-342900">
              <a:buFont typeface="+mj-lt"/>
              <a:buAutoNum type="arabicPeriod"/>
            </a:pPr>
            <a:r>
              <a:rPr lang="en-US" baseline="0" dirty="0"/>
              <a:t>Development should break out of silos, so DevOps CI/CT/CD should be integrated early – https://docs.microsoft.com/en-us/aspnet/aspnet/overview/developing-apps-with-windows-azure/building-real-world-cloud-apps-with-windows-azure/continuous-integration-and-continuous-delivery </a:t>
            </a:r>
          </a:p>
          <a:p>
            <a:pPr marL="342900" indent="-342900">
              <a:buFont typeface="+mj-lt"/>
              <a:buAutoNum type="arabicPeriod"/>
            </a:pPr>
            <a:r>
              <a:rPr lang="en-US" baseline="0" dirty="0"/>
              <a:t>It’s important to consider the end-to-end experience, as this affects everything from security to design – https://gallery.cortanaintelligence.com/Tutorial/Create-an-End-to-End-E2E-Deployment-ready-Data-Pipeline-for-Consuming-Azure-Services-A-Step-by-Step-Guide-2</a:t>
            </a:r>
          </a:p>
          <a:p>
            <a:pPr marL="342900" indent="-342900">
              <a:buFont typeface="+mj-lt"/>
              <a:buAutoNum type="arabicPeriod"/>
            </a:pPr>
            <a:r>
              <a:rPr lang="en-US" baseline="0" dirty="0"/>
              <a:t>There is often an established Build/Test environment in the organization that may include CI/CT/CD – these need to be considered early (shift-left) – https://msdn.microsoft.com/en-us/library/dn449957.aspx</a:t>
            </a:r>
          </a:p>
          <a:p>
            <a:pPr marL="342900" indent="-342900">
              <a:buFont typeface="+mj-lt"/>
              <a:buAutoNum type="arabicPeriod"/>
            </a:pPr>
            <a:r>
              <a:rPr lang="en-US" baseline="0" dirty="0"/>
              <a:t>Data is important, and a full scrub for PII and other sensitivities are very important to the Data Science project - https://msdn.microsoft.com/en-us/magazine/ee291586.aspx</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6855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baseline="0" dirty="0"/>
              <a:t>Working in a team means “shifting left” – a new concept for many technologists - https://www.cio.com/article/3050579/leadership-management/want-agile-devops-shift-left.html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71206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Working with Microsoft Project</a:t>
            </a:r>
            <a:r>
              <a:rPr lang="en-US" baseline="0" dirty="0"/>
              <a:t> in Solutions: https://buckwoody.wordpress.com/2017/08/17/a-data-science-microsoft-project-template-you-can-use-in-your-solutions/ </a:t>
            </a:r>
          </a:p>
          <a:p>
            <a:pPr marL="342900" indent="-342900">
              <a:buFont typeface="+mj-lt"/>
              <a:buAutoNum type="arabicPeriod"/>
            </a:pPr>
            <a:r>
              <a:rPr lang="en-US" baseline="0" dirty="0"/>
              <a:t>Synchronizing your TFS with MPS - https://www.visualstudio.com/en-us/docs/work/office/sync-ps-tfs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0518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Analyze and Model your architecture </a:t>
            </a:r>
            <a:r>
              <a:rPr lang="en-US" baseline="0" dirty="0"/>
              <a:t> in Visual Studio - https://msdn.microsoft.com/library/57b85fsc%28v=vs.140%29.aspx </a:t>
            </a:r>
          </a:p>
          <a:p>
            <a:pPr marL="228600" indent="-228600">
              <a:buFont typeface="+mj-lt"/>
              <a:buAutoNum type="arabicPeriod"/>
            </a:pPr>
            <a:r>
              <a:rPr lang="en-US" baseline="0" dirty="0"/>
              <a:t>Video – capture business workflows - http://channel9.msdn.com/posts/clinted/uml-with-vs-2010-part-4-capture-business-workflows/ </a:t>
            </a:r>
          </a:p>
          <a:p>
            <a:pPr marL="228600" indent="-228600">
              <a:buFont typeface="+mj-lt"/>
              <a:buAutoNum type="arabicPeriod"/>
            </a:pPr>
            <a:r>
              <a:rPr lang="en-US" baseline="0" dirty="0"/>
              <a:t>Video – Improve architecture through modeling - http://go.microsoft.com/fwlink/?LinkID=252078 </a:t>
            </a:r>
          </a:p>
          <a:p>
            <a:pPr marL="228600" indent="-228600">
              <a:buFont typeface="+mj-lt"/>
              <a:buAutoNum type="arabicPeriod"/>
            </a:pPr>
            <a:r>
              <a:rPr lang="en-US" baseline="0" dirty="0"/>
              <a:t>Creating your backlog - https://www.visualstudio.com/en-us/docs/work/backlogs/create-your-backlog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85703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PowerPoint,</a:t>
            </a:r>
            <a:r>
              <a:rPr lang="en-US" baseline="0" dirty="0"/>
              <a:t> Visio, Whiteboard – choose a visualization declaration mechanism, make it part of your check in. Make sure you treat infrastructure and code as a single thought-entity. - https://www.visualstudio.com/en-us/docs/work/office/storyboard-your-ideas-using-powerpoint</a:t>
            </a:r>
            <a:endParaRPr lang="en-US" dirty="0"/>
          </a:p>
          <a:p>
            <a:pPr marL="342900" indent="-342900">
              <a:buFont typeface="+mj-lt"/>
              <a:buAutoNum type="arabicPeriod"/>
            </a:pPr>
            <a:r>
              <a:rPr lang="en-US" dirty="0"/>
              <a:t>Using a holistic approach: https://www.linkedin.com/pulse/architecture-data-exploration-using-microsoft-azure-verdon-mba</a:t>
            </a:r>
          </a:p>
          <a:p>
            <a:pPr marL="342900" indent="-342900">
              <a:buFont typeface="+mj-lt"/>
              <a:buAutoNum type="arabicPeriod"/>
            </a:pPr>
            <a:r>
              <a:rPr lang="en-US" dirty="0"/>
              <a:t>Planning</a:t>
            </a:r>
            <a:r>
              <a:rPr lang="en-US" baseline="0" dirty="0"/>
              <a:t> a Big Data solution: https://msdn.microsoft.com/en-us/library/dn749858.aspx </a:t>
            </a:r>
            <a:endParaRPr lang="en-US"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7752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More about Wide World Importers: https://docs.microsoft.com/en-us/sql/sample/world-wide-importers/overview</a:t>
            </a:r>
          </a:p>
          <a:p>
            <a:pPr marL="228600" indent="-228600">
              <a:buFont typeface="+mj-lt"/>
              <a:buAutoNum type="arabicPeriod"/>
            </a:pPr>
            <a:r>
              <a:rPr lang="en-US" baseline="0" dirty="0"/>
              <a:t>Anomaly Detection: https://gallery.cortanaintelligence.com/Solution/Anomaly-Detection-in-Real-time-Data-Streams</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2056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More about Wide World Importers: https://docs.microsoft.com/en-us/sql/sample/world-wide-importers/overview</a:t>
            </a:r>
          </a:p>
          <a:p>
            <a:pPr marL="228600" indent="-228600">
              <a:buFont typeface="+mj-lt"/>
              <a:buAutoNum type="arabicPeriod"/>
            </a:pPr>
            <a:r>
              <a:rPr lang="en-US" baseline="0" dirty="0"/>
              <a:t>Anomaly Detection: https</a:t>
            </a:r>
            <a:r>
              <a:rPr lang="en-US" baseline="0"/>
              <a:t>://gallery.cortanaintelligence.com/Solution/Anomaly-Detection-in-Real-time-Data-Streams</a:t>
            </a:r>
            <a:endParaRPr lang="en-US" baseline="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6626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555913"/>
            <a:ext cx="6096000" cy="5902287"/>
          </a:xfrm>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0776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Another approach on decision matrices: http://www.businessnewsdaily.com/6146-decision-matrix.html</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3451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Full description is here: https://github.com/Azure/itanomalyinsights-cortana-intelligence-preconfigured-solution/blob/master/Docs/IT%20Anomaly%20Insights%20Post%20Deployment%20Instructions.md </a:t>
            </a:r>
          </a:p>
          <a:p>
            <a:pPr marL="228600" indent="-228600">
              <a:buFont typeface="+mj-lt"/>
              <a:buAutoNum type="arabicPeriod"/>
            </a:pPr>
            <a:r>
              <a:rPr lang="en-US" baseline="0" dirty="0"/>
              <a:t>Create your own Solution Templates: https://start.cortanaintelligence.com/CustomSolutions</a:t>
            </a:r>
          </a:p>
          <a:p>
            <a:pPr marL="228600" indent="-228600">
              <a:buFont typeface="+mj-lt"/>
              <a:buAutoNum type="arabicPeriod"/>
            </a:pPr>
            <a:r>
              <a:rPr lang="en-US" baseline="0" dirty="0"/>
              <a:t>More solution tutorials: https://gallery.cortanaintelligence.com/browse?categories=%5B%227%22%5D&amp;skip=0&amp;orderby=trending%20desc&amp;tags=%5B%22Solution%22%5D </a:t>
            </a:r>
          </a:p>
          <a:p>
            <a:pPr marL="228600" indent="-228600">
              <a:buFont typeface="+mj-lt"/>
              <a:buAutoNum type="arabicPeriod"/>
            </a:pPr>
            <a:r>
              <a:rPr lang="en-US" baseline="0" dirty="0"/>
              <a:t>https://microsoft.github.io/techcasestudies/#sortBy=featured&amp;SearchPhraseText=devops </a:t>
            </a:r>
          </a:p>
          <a:p>
            <a:pPr marL="228600" indent="-228600">
              <a:buFont typeface="+mj-lt"/>
              <a:buAutoNum type="arabicPeriod"/>
            </a:pPr>
            <a:r>
              <a:rPr lang="en-US" baseline="0"/>
              <a:t>https://microsoft.github.io/techcasestudies/#sortBy=featured&amp;SearchPhraseText=vsm </a:t>
            </a:r>
            <a:endParaRPr lang="en-US" baseline="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369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2925762" cy="1646237"/>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Full example: https://azure.microsoft.com/en-us/documentation/articles/data-catalog-get-started/</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9200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228600" lvl="0" indent="-228600">
              <a:buFont typeface="+mj-lt"/>
              <a:buAutoNum type="arabicPeriod"/>
              <a:defRPr/>
            </a:pPr>
            <a:r>
              <a:rPr lang="en-US" dirty="0"/>
              <a:t>Open this page - https://technet.microsoft.com/en-us/library/ms124825(v=sql.100).aspx </a:t>
            </a:r>
          </a:p>
          <a:p>
            <a:pPr marL="228600" lvl="0" indent="-228600">
              <a:buFont typeface="+mj-lt"/>
              <a:buAutoNum type="arabicPeriod"/>
              <a:defRPr/>
            </a:pPr>
            <a:r>
              <a:rPr lang="en-US" dirty="0"/>
              <a:t>Read the company description you find</a:t>
            </a:r>
          </a:p>
          <a:p>
            <a:pPr marL="228600" lvl="0" indent="-228600">
              <a:buFont typeface="+mj-lt"/>
              <a:buAutoNum type="arabicPeriod"/>
              <a:defRPr/>
            </a:pPr>
            <a:r>
              <a:rPr lang="en-US" dirty="0"/>
              <a:t>The company wants to add in some production optimizations. What are some of the questions Data Science</a:t>
            </a:r>
            <a:r>
              <a:rPr lang="en-US" baseline="0" dirty="0"/>
              <a:t> could answer for them, given their data? - https://docs.microsoft.com/en-us/azure/machine-learning/machine-learning-data-science-for-beginners-the-5-questions-data-science-answers </a:t>
            </a: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7900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marR="0" lvl="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sz="900" kern="1200">
                <a:solidFill>
                  <a:schemeClr val="tx1"/>
                </a:solidFill>
                <a:effectLst/>
                <a:latin typeface="Segoe UI Light" pitchFamily="34" charset="0"/>
                <a:ea typeface="+mn-ea"/>
                <a:cs typeface="+mn-cs"/>
              </a:rPr>
              <a:t>Microsoft Azure Essentials, the best place to get started with and learn more about Azure - </a:t>
            </a:r>
            <a:r>
              <a:rPr lang="en-US" sz="900" u="sng" kern="1200">
                <a:solidFill>
                  <a:schemeClr val="tx1"/>
                </a:solidFill>
                <a:effectLst/>
                <a:latin typeface="Segoe UI Light" pitchFamily="34" charset="0"/>
                <a:ea typeface="+mn-ea"/>
                <a:cs typeface="+mn-cs"/>
                <a:hlinkClick r:id="rId3"/>
              </a:rPr>
              <a:t>https://www.microsoft.com/en-us/azureessentials</a:t>
            </a:r>
            <a:r>
              <a:rPr lang="en-US" sz="900" kern="1200">
                <a:solidFill>
                  <a:schemeClr val="tx1"/>
                </a:solidFill>
                <a:effectLst/>
                <a:latin typeface="Segoe UI Light" pitchFamily="34" charset="0"/>
                <a:ea typeface="+mn-ea"/>
                <a:cs typeface="+mn-cs"/>
              </a:rPr>
              <a:t> </a:t>
            </a:r>
          </a:p>
          <a:p>
            <a:pPr marL="342900" indent="-342900">
              <a:buFont typeface="+mj-lt"/>
              <a:buAutoNum type="arabicPeriod"/>
            </a:pPr>
            <a:r>
              <a:rPr lang="en-US"/>
              <a:t>Understanding </a:t>
            </a:r>
            <a:r>
              <a:rPr lang="en-US" dirty="0"/>
              <a:t>the Azure Portal</a:t>
            </a:r>
            <a:r>
              <a:rPr lang="en-US" baseline="0" dirty="0"/>
              <a:t> for management and billing - https://azure.microsoft.com/en-us/account/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2041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Understanding the security waterfall - https://docs.microsoft.com/en-us/azure/active-directory/active-directory-understanding-resource-access</a:t>
            </a:r>
          </a:p>
          <a:p>
            <a:pPr marL="342900" indent="-342900">
              <a:buFont typeface="+mj-lt"/>
              <a:buAutoNum type="arabicPeriod"/>
            </a:pPr>
            <a:r>
              <a:rPr lang="en-US" dirty="0"/>
              <a:t>Main Portal Documentation - https://docs.microsoft.com/en-us/azure/azure-portal-overview </a:t>
            </a:r>
          </a:p>
          <a:p>
            <a:pPr marL="342900" indent="-342900">
              <a:buFont typeface="+mj-lt"/>
              <a:buAutoNum type="arabicPeriod"/>
            </a:pPr>
            <a:r>
              <a:rPr lang="en-US" dirty="0"/>
              <a:t>Role-Based Access control - https://docs.microsoft.com/en-us/azure/active-directory/role-based-access-control-what-is </a:t>
            </a:r>
          </a:p>
          <a:p>
            <a:pPr marL="342900" indent="-342900">
              <a:buFont typeface="+mj-lt"/>
              <a:buAutoNum type="arabicPeriod"/>
            </a:pPr>
            <a:r>
              <a:rPr lang="en-US" b="0" dirty="0"/>
              <a:t>DevOps with the Azure Portal - https://docs.microsoft.com/en-us/azure/azure-portal/tutorial-azureportal-devops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4740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Understanding</a:t>
            </a:r>
            <a:r>
              <a:rPr lang="en-US" baseline="0" dirty="0"/>
              <a:t> the Azure Resource Model - https://docs.microsoft.com/en-us/azure/azure-resource-manager/resource-group-overview </a:t>
            </a:r>
            <a:endParaRPr lang="en-US" dirty="0"/>
          </a:p>
          <a:p>
            <a:pPr marL="342900" indent="-342900">
              <a:buFont typeface="+mj-lt"/>
              <a:buAutoNum type="arabicPeriod"/>
            </a:pPr>
            <a:r>
              <a:rPr lang="en-US" dirty="0"/>
              <a:t>Deploying</a:t>
            </a:r>
            <a:r>
              <a:rPr lang="en-US" baseline="0" dirty="0"/>
              <a:t> resources with ARM  Templates - https://docs.microsoft.com/en-us/azure/azure-resource-manager/resource-group-template-deploy</a:t>
            </a:r>
          </a:p>
          <a:p>
            <a:pPr marL="342900" indent="-342900">
              <a:buFont typeface="+mj-lt"/>
              <a:buAutoNum type="arabicPeriod"/>
            </a:pPr>
            <a:r>
              <a:rPr lang="en-US" baseline="0"/>
              <a:t>Create flexible ARM templates using conditions and logical functions - https://azure.microsoft.com/en-us/blog/create-flexible-arm-templates-using-conditions-and-logical-functions/ </a:t>
            </a:r>
            <a:endParaRPr lang="en-US" baseline="0" dirty="0"/>
          </a:p>
          <a:p>
            <a:pPr marL="342900" marR="0" lvl="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More on the DSC - </a:t>
            </a:r>
            <a:r>
              <a:rPr lang="en-US" b="0" dirty="0">
                <a:hlinkClick r:id="" action="ppaction://noaction"/>
              </a:rPr>
              <a:t>http</a:t>
            </a:r>
            <a:r>
              <a:rPr lang="en-US" b="0" dirty="0">
                <a:hlinkClick r:id="rId3"/>
              </a:rPr>
              <a:t>://channel9.msdn.com/Events/Ignite/2015/BRK3467</a:t>
            </a:r>
            <a:endParaRPr lang="en-US" b="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39859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Getting Started with Microsoft Azure PowerShell - https://blogs.msdn.microsoft.com/mvpawardprogram/2017/08/22/microsoft-azure-powershell/ </a:t>
            </a:r>
            <a:endParaRPr lang="en-US" b="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5719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228600" lvl="0" indent="-228600">
              <a:buFont typeface="+mj-lt"/>
              <a:buAutoNum type="arabicPeriod"/>
              <a:defRPr/>
            </a:pPr>
            <a:r>
              <a:rPr lang="en-US" dirty="0"/>
              <a:t>Open Visual Studio</a:t>
            </a:r>
            <a:r>
              <a:rPr lang="en-US" baseline="0" dirty="0"/>
              <a:t> Locally (Note: you must have the Azure SDK installed) or on the Data Science Virtual Machine (Already contains the Azure SDK)</a:t>
            </a:r>
          </a:p>
          <a:p>
            <a:pPr marL="228600" lvl="0" indent="-228600">
              <a:buFont typeface="+mj-lt"/>
              <a:buAutoNum type="arabicPeriod"/>
              <a:defRPr/>
            </a:pPr>
            <a:r>
              <a:rPr lang="en-US" baseline="0" dirty="0"/>
              <a:t>Open this reference, and follow the instructions you see there - https://docs.microsoft.com/en-us/azure/azure-resource-manager/vs-azure-tools-resource-groups-deployment-projects-create-deploy  </a:t>
            </a:r>
          </a:p>
          <a:p>
            <a:pPr marL="228600" lvl="0" indent="-228600">
              <a:buFont typeface="+mj-lt"/>
              <a:buAutoNum type="arabicPeriod"/>
              <a:defRPr/>
            </a:pP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1945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Working effectively in teams - https://www.svds.com/working-effectively-in-data-science-teams/ </a:t>
            </a:r>
            <a:endParaRPr lang="en-US" baseline="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0036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r>
              <a:rPr lang="en-US" i="1" kern="1200" baseline="0" dirty="0">
                <a:solidFill>
                  <a:schemeClr val="tx1"/>
                </a:solidFill>
              </a:rPr>
              <a:t>Optional, if using your local Windows machine (the Data Science Virtual Machine located in later labs already has these items installed):</a:t>
            </a:r>
          </a:p>
          <a:p>
            <a:pPr marL="0" lvl="0" indent="0">
              <a:buFont typeface="+mj-lt"/>
              <a:buNone/>
              <a:defRPr/>
            </a:pPr>
            <a:endParaRPr lang="en-US" i="1" kern="1200" baseline="0" dirty="0">
              <a:solidFill>
                <a:schemeClr val="tx1"/>
              </a:solidFill>
            </a:endParaRPr>
          </a:p>
          <a:p>
            <a:pPr marL="560162" lvl="1" indent="-342900">
              <a:buFont typeface="+mj-lt"/>
              <a:buAutoNum type="arabicPeriod"/>
              <a:defRPr/>
            </a:pPr>
            <a:r>
              <a:rPr lang="en-US" dirty="0"/>
              <a:t>Install</a:t>
            </a:r>
            <a:r>
              <a:rPr lang="en-US" baseline="0" dirty="0"/>
              <a:t> </a:t>
            </a:r>
            <a:r>
              <a:rPr lang="en-US" dirty="0"/>
              <a:t>Visual Studio Code – https://code.visualstudio.com/ </a:t>
            </a:r>
          </a:p>
          <a:p>
            <a:pPr marL="560162" lvl="1" indent="-342900">
              <a:buFont typeface="+mj-lt"/>
              <a:buAutoNum type="arabicPeriod"/>
              <a:defRPr/>
            </a:pPr>
            <a:r>
              <a:rPr lang="en-US" baseline="0" dirty="0"/>
              <a:t>Add the Visual Studio Team Services extension </a:t>
            </a:r>
            <a:r>
              <a:rPr lang="en-US" baseline="0"/>
              <a:t>- https://marketplace.visualstudio.com/items?itemName=ms-vsts.team</a:t>
            </a:r>
            <a:endParaRPr lang="en-US" baseline="0" dirty="0"/>
          </a:p>
          <a:p>
            <a:pPr marL="560162" lvl="1" indent="-342900">
              <a:buFont typeface="+mj-lt"/>
              <a:buAutoNum type="arabicPeriod"/>
              <a:defRPr/>
            </a:pPr>
            <a:r>
              <a:rPr lang="en-US" baseline="0" dirty="0"/>
              <a:t>Install Power BI Desktop - https://powerbi.microsoft.com/en-us/desktop/ </a:t>
            </a:r>
          </a:p>
          <a:p>
            <a:pPr marL="560162" lvl="1" indent="-342900">
              <a:buFont typeface="+mj-lt"/>
              <a:buAutoNum type="arabicPeriod"/>
              <a:defRPr/>
            </a:pPr>
            <a:r>
              <a:rPr lang="en-US" baseline="0" dirty="0"/>
              <a:t>Install the Azure SDK - https://www.visualstudio.com/downloads/ </a:t>
            </a:r>
          </a:p>
          <a:p>
            <a:pPr marL="560162" lvl="1" indent="-342900">
              <a:buFont typeface="+mj-lt"/>
              <a:buAutoNum type="arabicPeriod"/>
              <a:defRPr/>
            </a:pPr>
            <a:r>
              <a:rPr lang="en-US" baseline="0" dirty="0"/>
              <a:t>Install Azure PowerShell -  https://www.microsoft.com/web/handlers/webpi.ashx/getinstaller/WindowsAzurePowershellGet.3f.3f.3fnew.appids </a:t>
            </a:r>
          </a:p>
          <a:p>
            <a:pPr marL="560162" lvl="1" indent="-342900">
              <a:buFont typeface="+mj-lt"/>
              <a:buAutoNum type="arabicPeriod"/>
              <a:defRPr/>
            </a:pPr>
            <a:r>
              <a:rPr lang="en-US" baseline="0" dirty="0"/>
              <a:t>Install Azure CLI - https://docs.microsoft.com/en-us/cli/azure/install-azure-cli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6223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Introduction to the DSVM</a:t>
            </a:r>
            <a:r>
              <a:rPr lang="en-US" baseline="0" dirty="0"/>
              <a:t> - https://docs.microsoft.com/en-us/azure/machine-learning/machine-learning-data-science-virtual-machine-overview</a:t>
            </a:r>
            <a:endParaRPr lang="en-US" dirty="0"/>
          </a:p>
          <a:p>
            <a:pPr marL="342900" indent="-342900">
              <a:buFont typeface="+mj-lt"/>
              <a:buAutoNum type="arabicPeriod"/>
            </a:pPr>
            <a:r>
              <a:rPr lang="en-US" dirty="0"/>
              <a:t>Set up data science environments for use in the Team Data Science Process - https://docs.microsoft.com/en-us/azure/machine-learning/machine-learning-data-science-environment-setup</a:t>
            </a:r>
          </a:p>
          <a:p>
            <a:pPr marL="342900" indent="-342900">
              <a:buFont typeface="+mj-lt"/>
              <a:buAutoNum type="arabicPeriod"/>
            </a:pPr>
            <a:r>
              <a:rPr lang="en-US" dirty="0"/>
              <a:t>Working with Kubernetes or Docker Swarms: https://docs.microsoft.com/en-us/azure/container-service/ </a:t>
            </a:r>
          </a:p>
          <a:p>
            <a:pPr marL="342900" indent="-342900">
              <a:buFont typeface="+mj-lt"/>
              <a:buAutoNum type="arabicPeriod"/>
            </a:pPr>
            <a:r>
              <a:rPr lang="en-US" dirty="0"/>
              <a:t>Create a CI/CD pipeline for containerized ASP.NET Core projects - https://blogs.msdn.microsoft.com/visualstudio/2017/08/22/create-a-cicd-pipeline-for-containerized-asp-net-core-projects/</a:t>
            </a:r>
          </a:p>
          <a:p>
            <a:pPr marL="342900" indent="-342900">
              <a:buFont typeface="+mj-lt"/>
              <a:buAutoNum type="arabicPeriod"/>
            </a:pPr>
            <a:r>
              <a:rPr lang="en-US" dirty="0"/>
              <a:t>Book</a:t>
            </a:r>
            <a:r>
              <a:rPr lang="en-US" baseline="0" dirty="0"/>
              <a:t> on Azure Containers - https://blogs.msdn.microsoft.com/microsoft_press/2017/08/30/free-ebook-introduction-to-windows-containers/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220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Create a free account - https://go.microsoft.com/fwlink/?LinkId=307137&amp;clcid=0x409 </a:t>
            </a:r>
          </a:p>
          <a:p>
            <a:pPr marL="342900" indent="-342900">
              <a:buFont typeface="+mj-lt"/>
              <a:buAutoNum type="arabicPeriod"/>
            </a:pPr>
            <a:r>
              <a:rPr lang="en-US" dirty="0"/>
              <a:t>Head Documentation Page -</a:t>
            </a:r>
            <a:r>
              <a:rPr lang="en-US" baseline="0" dirty="0"/>
              <a:t> https://www.visualstudio.com/en-us/docs/overview </a:t>
            </a:r>
          </a:p>
          <a:p>
            <a:pPr marL="342900" indent="-342900">
              <a:buFont typeface="+mj-lt"/>
              <a:buAutoNum type="arabicPeriod"/>
            </a:pPr>
            <a:r>
              <a:rPr lang="en-US" baseline="0" dirty="0"/>
              <a:t>DevOps references - https://www.visualstudio.com/en-us/docs/setup-admin/get-started</a:t>
            </a:r>
          </a:p>
          <a:p>
            <a:pPr marL="342900" indent="-342900">
              <a:buFont typeface="+mj-lt"/>
              <a:buAutoNum type="arabicPeriod"/>
            </a:pPr>
            <a:r>
              <a:rPr lang="en-US" baseline="0" dirty="0"/>
              <a:t>An end-to-end example of ci/cd: https://blogs.msdn.microsoft.com/uk_faculty_connection/2015/09/07/continuous-integration-and-testing-using-visual-studio-online/</a:t>
            </a:r>
          </a:p>
          <a:p>
            <a:pPr marL="342900" indent="-342900">
              <a:buFont typeface="+mj-lt"/>
              <a:buAutoNum type="arabicPeriod"/>
            </a:pPr>
            <a:r>
              <a:rPr lang="en-US" baseline="0" dirty="0"/>
              <a:t>An hour-long video of using Visual Studio and Visual Studio Online to move through an Agile workflow - https://tv.ssw.com/5642/project-management-with-visual-studio-online-dev-superpowers-episode-5</a:t>
            </a:r>
            <a:endParaRPr lang="en-US" dirty="0"/>
          </a:p>
          <a:p>
            <a:pPr marL="342900" indent="-342900">
              <a:buFont typeface="+mj-lt"/>
              <a:buAutoNum type="arabicPeriod"/>
            </a:pPr>
            <a:endParaRPr lang="en-US" baseline="0" dirty="0"/>
          </a:p>
          <a:p>
            <a:pPr marL="342900" indent="-342900">
              <a:buFont typeface="+mj-lt"/>
              <a:buAutoNum type="arabicPeriod"/>
            </a:pPr>
            <a:r>
              <a:rPr lang="en-US" baseline="0" dirty="0"/>
              <a:t>R Tools for Visual Studio – https://docs.microsoft.com/en-us/visualstudio/rtvs/</a:t>
            </a:r>
          </a:p>
          <a:p>
            <a:pPr marL="342900" indent="-342900">
              <a:buFont typeface="+mj-lt"/>
              <a:buAutoNum type="arabicPeriod"/>
            </a:pPr>
            <a:r>
              <a:rPr lang="en-US" baseline="0" dirty="0"/>
              <a:t>Python Tools for Visual Studio – https://docs.microsoft.com/en-us/visualstudio/python/python-in-visual-studio </a:t>
            </a:r>
          </a:p>
          <a:p>
            <a:pPr marL="342900" marR="0" lvl="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Visual Studio 2017 - https://blogs.msdn.microsoft.com/visualstudio/2016/11/18/data-science-workloads-in-visual-studio-2017-rc/</a:t>
            </a:r>
          </a:p>
          <a:p>
            <a:pPr marL="342900" indent="-342900">
              <a:buFont typeface="+mj-lt"/>
              <a:buAutoNum type="arabicPeriod"/>
            </a:pPr>
            <a:r>
              <a:rPr lang="en-US" baseline="0" dirty="0"/>
              <a:t>PowerShell tools for Visual Studio - https://github.com/adamdriscoll/poshtools</a:t>
            </a:r>
          </a:p>
          <a:p>
            <a:pPr marL="342900" indent="-342900">
              <a:buFont typeface="+mj-lt"/>
              <a:buAutoNum type="arabicPeriod"/>
            </a:pPr>
            <a:r>
              <a:rPr lang="en-US" dirty="0"/>
              <a:t>Cloud</a:t>
            </a:r>
            <a:r>
              <a:rPr lang="en-US" baseline="0" dirty="0"/>
              <a:t> Explorer for Visual Studio - https://docs.microsoft.com/en-us/azure/vs-azure-tools-resources-managing-with-cloud-explorer</a:t>
            </a:r>
            <a:endParaRPr lang="en-US" dirty="0"/>
          </a:p>
          <a:p>
            <a:pPr marL="342900" indent="-342900">
              <a:buFont typeface="+mj-lt"/>
              <a:buAutoNum type="arabicPeriod"/>
            </a:pPr>
            <a:r>
              <a:rPr lang="en-US" dirty="0"/>
              <a:t>Storage Tool Clients,</a:t>
            </a:r>
            <a:r>
              <a:rPr lang="en-US" baseline="0" dirty="0"/>
              <a:t> including Visual Studio - https://docs.microsoft.com/en-us/azure/storage/common/storage-explorers </a:t>
            </a:r>
            <a:endParaRPr lang="en-US" dirty="0"/>
          </a:p>
          <a:p>
            <a:pPr marL="342900" indent="-342900">
              <a:buFont typeface="+mj-lt"/>
              <a:buAutoNum type="arabicPeriod"/>
            </a:pPr>
            <a:r>
              <a:rPr lang="en-US" dirty="0"/>
              <a:t>HDInsight</a:t>
            </a:r>
            <a:r>
              <a:rPr lang="en-US" baseline="0" dirty="0"/>
              <a:t> Tools for Visual Studio - https://docs.microsoft.com/en-us/azure/hdinsight/hdinsight-hadoop-visual-studio-tools-get-started</a:t>
            </a:r>
          </a:p>
          <a:p>
            <a:pPr marL="342900" indent="-342900">
              <a:buFont typeface="+mj-lt"/>
              <a:buAutoNum type="arabicPeriod"/>
            </a:pPr>
            <a:r>
              <a:rPr lang="en-US" baseline="0" dirty="0"/>
              <a:t>Azure Data Lake and Stream Analytics tools for Visual Studio – https://www.microsoft.com/en-us/download/details.aspx?id=49504 </a:t>
            </a:r>
          </a:p>
          <a:p>
            <a:pPr marL="342900" indent="-342900">
              <a:buFont typeface="+mj-lt"/>
              <a:buAutoNum type="arabicPeriod"/>
            </a:pPr>
            <a:r>
              <a:rPr lang="en-US" baseline="0" dirty="0"/>
              <a:t>U-SQL Local Editor and Run - https://channel9.msdn.com/series/azuredatalake/usql-localrun </a:t>
            </a:r>
          </a:p>
          <a:p>
            <a:pPr marL="342900" indent="-342900">
              <a:buFont typeface="+mj-lt"/>
              <a:buAutoNum type="arabicPeriod"/>
            </a:pPr>
            <a:r>
              <a:rPr lang="en-US" baseline="0" dirty="0"/>
              <a:t>Azure Data Factory with Visual Studio - https://docs.microsoft.com/en-us/azure/data-factory/data-factory-build-your-first-pipeline-using-vs </a:t>
            </a:r>
          </a:p>
          <a:p>
            <a:pPr marL="342900" indent="-342900">
              <a:buFont typeface="+mj-lt"/>
              <a:buAutoNum type="arabicPeriod"/>
            </a:pPr>
            <a:r>
              <a:rPr lang="en-US" baseline="0" dirty="0"/>
              <a:t>SQL Data Warehouse with Visual Studio - https://docs.microsoft.com/en-us/azure/sql-data-warehouse/sql-data-warehouse-query-visual-studio </a:t>
            </a:r>
          </a:p>
          <a:p>
            <a:pPr marL="342900" indent="-342900">
              <a:buFont typeface="+mj-lt"/>
              <a:buAutoNum type="arabicPeriod"/>
            </a:pPr>
            <a:r>
              <a:rPr lang="en-US" baseline="0" dirty="0"/>
              <a:t>Azure Analysis Services with Visual Studio - https://blogs.msdn.microsoft.com/analysisservices/2017/03/09/introducing-sql-server-data-tools-for-analysis-and-reporting-services-for-visual-studio-2017/ </a:t>
            </a:r>
          </a:p>
          <a:p>
            <a:pPr marL="342900" indent="-342900">
              <a:buFont typeface="+mj-lt"/>
              <a:buAutoNum type="arabicPeriod"/>
            </a:pPr>
            <a:r>
              <a:rPr lang="en-US" baseline="0" dirty="0"/>
              <a:t>Cosmos DB with Visual Studio - https://docs.microsoft.com/en-us/azure/cosmos-db/create-table-dotnet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9289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Overview,</a:t>
            </a:r>
            <a:r>
              <a:rPr lang="en-US" baseline="0" dirty="0"/>
              <a:t> capabilities, and use - https://docs.microsoft.com/en-us/azure/machine-learning/machine-learning-what-is-ml-studio </a:t>
            </a:r>
          </a:p>
          <a:p>
            <a:pPr marL="342900" indent="-342900">
              <a:buFont typeface="+mj-lt"/>
              <a:buAutoNum type="arabicPeriod"/>
            </a:pPr>
            <a:r>
              <a:rPr lang="en-US" baseline="0" dirty="0"/>
              <a:t>Exporting the web service - https://docs.microsoft.com/en-us/powershell/module/azurerm.machinelearning/?view=azurermps-1.7.0</a:t>
            </a:r>
          </a:p>
          <a:p>
            <a:pPr marL="342900" indent="-342900">
              <a:buFont typeface="+mj-lt"/>
              <a:buAutoNum type="arabicPeriod"/>
            </a:pPr>
            <a:r>
              <a:rPr lang="en-US" baseline="0" dirty="0"/>
              <a:t>PowerShell for exporting - https://github.com/hning86/azuremlps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4318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228600" lvl="0" indent="-228600">
              <a:buFont typeface="+mj-lt"/>
              <a:buAutoNum type="arabicPeriod"/>
              <a:defRPr/>
            </a:pPr>
            <a:r>
              <a:rPr lang="en-US" dirty="0"/>
              <a:t>Create</a:t>
            </a:r>
            <a:r>
              <a:rPr lang="en-US" baseline="0" dirty="0"/>
              <a:t> an Azure ML Experiment – Follow the examples here: https://github.com/Azure-Readiness/hol-azure-machine-learning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Export the experiment: https://docs.microsoft.com/en-us/powershell/module/azurerm.machinelearning/?view=azurermps-1.7.0</a:t>
            </a:r>
          </a:p>
          <a:p>
            <a:pPr marL="228600" lvl="0" indent="-228600">
              <a:buFont typeface="+mj-lt"/>
              <a:buAutoNum type="arabicPeriod"/>
              <a:defRPr/>
            </a:pP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6042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Without a good data flow design, your project may not go</a:t>
            </a:r>
            <a:r>
              <a:rPr lang="en-US" baseline="0" dirty="0"/>
              <a:t> into production - https://medium.com/towards-data-science/how-to-build-a-data-science-pipeline-f24341848045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0243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Understanding an</a:t>
            </a:r>
            <a:r>
              <a:rPr lang="en-US" baseline="0" dirty="0"/>
              <a:t> ADF Pipeline with an example - https://docs.microsoft.com/en-us/azure/data-factory/data-factory-create-pipelines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2987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Azure HDInsight</a:t>
            </a:r>
            <a:r>
              <a:rPr lang="en-US" baseline="0" dirty="0"/>
              <a:t> Tools for Visual Studio - https://docs.microsoft.com/en-us/azure/hdinsight/hdinsight-hadoop-visual-studio-tools-get-started</a:t>
            </a:r>
          </a:p>
          <a:p>
            <a:pPr marL="228600" indent="-228600">
              <a:buFont typeface="+mj-lt"/>
              <a:buAutoNum type="arabicPeriod"/>
            </a:pPr>
            <a:r>
              <a:rPr lang="en-US" baseline="0" dirty="0"/>
              <a:t>Azure Data Lake Tools for Visual Studio - https://docs.microsoft.com/en-us/azure/data-lake-analytics/data-lake-analytics-data-lake-tools-get-started </a:t>
            </a:r>
          </a:p>
          <a:p>
            <a:pPr marL="228600" indent="-228600">
              <a:buFont typeface="+mj-lt"/>
              <a:buAutoNum type="arabicPeriod"/>
            </a:pP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37423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Assets within a Data Science project may contain multiple artifacts.</a:t>
            </a:r>
            <a:r>
              <a:rPr lang="en-US" baseline="0" dirty="0"/>
              <a:t> For the most part, an Azure Resource Manager template can contain most of these - https://docs.microsoft.com/en-us/azure/azure-resource-manager/resource-group-template-deploy-portal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39144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Main Portal Documentation - https://docs.microsoft.com/en-us/azure/azure-portal-overview </a:t>
            </a:r>
          </a:p>
          <a:p>
            <a:pPr marL="342900" indent="-342900">
              <a:buFont typeface="+mj-lt"/>
              <a:buAutoNum type="arabicPeriod"/>
            </a:pPr>
            <a:r>
              <a:rPr lang="en-US" b="0" dirty="0"/>
              <a:t>DevOps with the Azure Portal - https://docs.microsoft.com/en-us/azure/azure-portal/tutorial-azureportal-devops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68723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Using</a:t>
            </a:r>
            <a:r>
              <a:rPr lang="en-US" baseline="0" dirty="0"/>
              <a:t> System Center Runbooks - https://technet.microsoft.com/en-us/library/hh403791(v=sc.12).aspx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3282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0" indent="0">
              <a:buFont typeface="+mj-lt"/>
              <a:buNone/>
            </a:pPr>
            <a:r>
              <a:rPr lang="en-US" dirty="0"/>
              <a:t>Course Objectives</a:t>
            </a:r>
            <a:r>
              <a:rPr lang="en-US" baseline="0" dirty="0"/>
              <a:t> - </a:t>
            </a:r>
            <a:r>
              <a:rPr lang="en-US" dirty="0"/>
              <a:t>At the</a:t>
            </a:r>
            <a:r>
              <a:rPr lang="en-US" baseline="0" dirty="0"/>
              <a:t> end of this Module, you will:</a:t>
            </a:r>
          </a:p>
          <a:p>
            <a:pPr marL="0" indent="0">
              <a:buFont typeface="+mj-lt"/>
              <a:buNone/>
            </a:pPr>
            <a:endParaRPr lang="en-US" baseline="0" dirty="0"/>
          </a:p>
          <a:p>
            <a:pPr marL="514350" lvl="0" indent="-514350">
              <a:lnSpc>
                <a:spcPct val="100000"/>
              </a:lnSpc>
              <a:spcBef>
                <a:spcPts val="1000"/>
              </a:spcBef>
              <a:buFont typeface="+mj-lt"/>
              <a:buAutoNum type="arabicPeriod"/>
              <a:defRPr/>
            </a:pPr>
            <a:r>
              <a:rPr lang="en-US" sz="2800" dirty="0">
                <a:solidFill>
                  <a:srgbClr val="00B050"/>
                </a:solidFill>
                <a:latin typeface="Segoe UI Light"/>
              </a:rPr>
              <a:t>Plan for an Advanced Analytics solution using a prescribed process</a:t>
            </a:r>
          </a:p>
          <a:p>
            <a:pPr marL="514350" lvl="0" indent="-514350">
              <a:lnSpc>
                <a:spcPct val="100000"/>
              </a:lnSpc>
              <a:spcBef>
                <a:spcPts val="1000"/>
              </a:spcBef>
              <a:buFont typeface="+mj-lt"/>
              <a:buAutoNum type="arabicPeriod"/>
              <a:defRPr/>
            </a:pPr>
            <a:r>
              <a:rPr lang="en-US" sz="2800" dirty="0">
                <a:solidFill>
                  <a:srgbClr val="00B050"/>
                </a:solidFill>
                <a:latin typeface="Segoe UI Light"/>
              </a:rPr>
              <a:t>Understand platform component options</a:t>
            </a:r>
          </a:p>
          <a:p>
            <a:pPr marL="514350" lvl="0" indent="-514350">
              <a:lnSpc>
                <a:spcPct val="100000"/>
              </a:lnSpc>
              <a:spcBef>
                <a:spcPts val="1000"/>
              </a:spcBef>
              <a:buFont typeface="+mj-lt"/>
              <a:buAutoNum type="arabicPeriod"/>
              <a:defRPr/>
            </a:pPr>
            <a:r>
              <a:rPr lang="en-US" sz="2800" dirty="0">
                <a:solidFill>
                  <a:srgbClr val="00B050"/>
                </a:solidFill>
                <a:latin typeface="Segoe UI Light"/>
              </a:rPr>
              <a:t>Understand and implement Developer Operations (DevOps) processes and Functions</a:t>
            </a:r>
          </a:p>
          <a:p>
            <a:pPr marL="514350" lvl="0" indent="-514350">
              <a:lnSpc>
                <a:spcPct val="100000"/>
              </a:lnSpc>
              <a:spcBef>
                <a:spcPts val="1000"/>
              </a:spcBef>
              <a:buFont typeface="+mj-lt"/>
              <a:buAutoNum type="arabicPeriod"/>
              <a:defRPr/>
            </a:pPr>
            <a:r>
              <a:rPr lang="en-US" sz="2800" dirty="0">
                <a:solidFill>
                  <a:srgbClr val="00B050"/>
                </a:solidFill>
                <a:latin typeface="Segoe UI Light"/>
              </a:rPr>
              <a:t>Understand and implement the tools required for setting up, managing, coding and delivering a Data Science project</a:t>
            </a:r>
          </a:p>
          <a:p>
            <a:endParaRPr lang="en-US" sz="12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96845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Understanding TFS/VSO</a:t>
            </a:r>
            <a:r>
              <a:rPr lang="en-US" baseline="0" dirty="0"/>
              <a:t> builds - https://msdn.microsoft.com/en-us/library/ms181709(v=vs.90).aspx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Integrating with Service</a:t>
            </a:r>
            <a:r>
              <a:rPr lang="en-US" baseline="0" dirty="0"/>
              <a:t> Hooks - </a:t>
            </a:r>
            <a:r>
              <a:rPr lang="en-US" dirty="0"/>
              <a:t>https://www.visualstudio.com/get-started/integrate/integrating-with-service-hooks-vs</a:t>
            </a:r>
          </a:p>
          <a:p>
            <a:pPr marL="228600" indent="-228600">
              <a:buFont typeface="+mj-lt"/>
              <a:buAutoNum type="arabicPeriod"/>
            </a:pPr>
            <a:r>
              <a:rPr lang="en-US" dirty="0"/>
              <a:t> </a:t>
            </a:r>
          </a:p>
        </p:txBody>
      </p:sp>
      <p:sp>
        <p:nvSpPr>
          <p:cNvPr id="4" name="Slide Number Placeholder 3"/>
          <p:cNvSpPr>
            <a:spLocks noGrp="1"/>
          </p:cNvSpPr>
          <p:nvPr>
            <p:ph type="sldNum" sz="quarter" idx="10"/>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513142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Main reference - https://docs.microsoft.com/en-us/azure/app-service/app-service-deployment-readme </a:t>
            </a:r>
          </a:p>
          <a:p>
            <a:pPr marL="342900" indent="-342900">
              <a:buFont typeface="+mj-lt"/>
              <a:buAutoNum type="arabicPeriod"/>
            </a:pPr>
            <a:r>
              <a:rPr lang="en-US" dirty="0"/>
              <a:t>Reference architecture</a:t>
            </a:r>
            <a:r>
              <a:rPr lang="en-US" baseline="0" dirty="0"/>
              <a:t> - https://docs.microsoft.com/en-us/azure/app-service-web/app-service-agile-software-development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6209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r>
              <a:rPr lang="en-US" dirty="0"/>
              <a:t>TODO: Complete Lab</a:t>
            </a:r>
          </a:p>
          <a:p>
            <a:pPr marL="0" lvl="0" indent="0">
              <a:buFont typeface="+mj-lt"/>
              <a:buNone/>
              <a:defRPr/>
            </a:pPr>
            <a:endParaRPr lang="en-US" dirty="0"/>
          </a:p>
          <a:p>
            <a:pPr marL="0" lvl="0" indent="0">
              <a:buFont typeface="+mj-lt"/>
              <a:buNone/>
              <a:defRPr/>
            </a:pPr>
            <a:r>
              <a:rPr lang="en-US" dirty="0"/>
              <a:t>In this lab…</a:t>
            </a:r>
          </a:p>
          <a:p>
            <a:pPr marL="0" lvl="0" indent="0">
              <a:buFont typeface="+mj-lt"/>
              <a:buNone/>
              <a:defRPr/>
            </a:pPr>
            <a:endParaRPr lang="en-US" dirty="0"/>
          </a:p>
          <a:p>
            <a:pPr marL="0" lvl="0" indent="0">
              <a:buFont typeface="+mj-lt"/>
              <a:buNone/>
              <a:defRPr/>
            </a:pPr>
            <a:r>
              <a:rPr lang="en-US" dirty="0"/>
              <a:t>Using git and github</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https://docs.microsoft.com/en-us/azure/app-service/app-service-deployment-readme </a:t>
            </a:r>
          </a:p>
          <a:p>
            <a:pPr marL="0" lvl="0" indent="0">
              <a:buFont typeface="+mj-lt"/>
              <a:buNone/>
              <a:defRPr/>
            </a:pPr>
            <a:endParaRPr lang="en-US" dirty="0"/>
          </a:p>
          <a:p>
            <a:pPr marL="0" lvl="0" indent="0">
              <a:buFont typeface="+mj-lt"/>
              <a:buNone/>
              <a:defRPr/>
            </a:pPr>
            <a:endParaRPr lang="en-US" dirty="0"/>
          </a:p>
          <a:p>
            <a:pPr marL="0" lvl="0" indent="0">
              <a:buFont typeface="+mj-lt"/>
              <a:buNone/>
              <a:defRPr/>
            </a:pPr>
            <a:r>
              <a:rPr lang="en-US" dirty="0"/>
              <a:t>Using Visual Studio</a:t>
            </a:r>
          </a:p>
          <a:p>
            <a:pPr marL="228600" lvl="0" indent="-228600">
              <a:buFont typeface="+mj-lt"/>
              <a:buAutoNum type="arabicPeriod"/>
              <a:defRPr/>
            </a:pPr>
            <a:r>
              <a:rPr lang="en-US" dirty="0"/>
              <a:t>Open this resource, and complete the steps you find</a:t>
            </a:r>
            <a:r>
              <a:rPr lang="en-US" baseline="0" dirty="0"/>
              <a:t> there: https://www.visualstudio.com/en-us/docs/test/continuous-testing/example-continuous-testing </a:t>
            </a: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9934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The Azure Trust Center (Security, Privacy, Transparency</a:t>
            </a:r>
            <a:r>
              <a:rPr lang="en-US"/>
              <a:t>, Compliance) - https://azure.microsoft.com/en-us/support/trust-center/</a:t>
            </a:r>
          </a:p>
          <a:p>
            <a:pPr marL="342900" indent="-342900">
              <a:buFont typeface="+mj-lt"/>
              <a:buAutoNum type="arabicPeriod"/>
            </a:pPr>
            <a:r>
              <a:rPr lang="en-US" dirty="0"/>
              <a:t>Working with the Azure Key Vault - https://blogs.msdn.microsoft.com/troy_aults_blog/2017/08/29/utilizing-key-vault-to-create-credentials-for-automation/ </a:t>
            </a:r>
            <a:endParaRPr lang="en-US" baseline="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663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Uses the STRIDE methodology - (Spoofing, Tampering, Info Disclosure, Denial of Service and Elevation of Privilege) - https://en.wikipedia.org/wiki/STRIDE_(security)</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The Threat Modeling Tool and the SDL - https://docs.microsoft.com/en-us/azure/security/azure-security-threat-modeling-tool </a:t>
            </a:r>
            <a:endParaRPr lang="en-US" dirty="0"/>
          </a:p>
          <a:p>
            <a:pPr marL="228600" indent="-228600">
              <a:buFont typeface="+mj-lt"/>
              <a:buAutoNum type="arabicPeriod"/>
            </a:pPr>
            <a:r>
              <a:rPr lang="en-US" dirty="0"/>
              <a:t>The Microsoft Threat Modeling Tool</a:t>
            </a:r>
            <a:r>
              <a:rPr lang="en-US" baseline="0" dirty="0"/>
              <a:t> download - https://www.microsoft.com/en-us/download/details.aspx?id=49168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402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This tool helps to ensure you keep Windows secure, checking</a:t>
            </a:r>
            <a:r>
              <a:rPr lang="en-US" baseline="0" dirty="0"/>
              <a:t> your app to make sure it does not introduce new vulnerabilities - https://technet.microsoft.com/en-us/security/gg749821.aspx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81781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228600" lvl="0" indent="-228600">
              <a:buFont typeface="+mj-lt"/>
              <a:buAutoNum type="arabicPeriod"/>
              <a:defRPr/>
            </a:pPr>
            <a:r>
              <a:rPr lang="en-US" dirty="0"/>
              <a:t>Download and</a:t>
            </a:r>
            <a:r>
              <a:rPr lang="en-US" baseline="0" dirty="0"/>
              <a:t> install the Microsoft Threat Analyzer tool</a:t>
            </a:r>
          </a:p>
          <a:p>
            <a:pPr marL="228600" lvl="0" indent="-228600">
              <a:buFont typeface="+mj-lt"/>
              <a:buAutoNum type="arabicPeriod"/>
              <a:defRPr/>
            </a:pPr>
            <a:r>
              <a:rPr lang="en-US" baseline="0" dirty="0"/>
              <a:t>Create a simple web app flow</a:t>
            </a:r>
          </a:p>
          <a:p>
            <a:pPr marL="228600" lvl="0" indent="-228600">
              <a:buFont typeface="+mj-lt"/>
              <a:buAutoNum type="arabicPeriod"/>
              <a:defRPr/>
            </a:pPr>
            <a:r>
              <a:rPr lang="en-US" baseline="0" dirty="0"/>
              <a:t>View the analysis pane</a:t>
            </a:r>
          </a:p>
          <a:p>
            <a:pPr marL="228600" lvl="0" indent="-228600">
              <a:buFont typeface="+mj-lt"/>
              <a:buAutoNum type="arabicPeriod"/>
              <a:defRPr/>
            </a:pPr>
            <a:r>
              <a:rPr lang="en-US" baseline="0" dirty="0"/>
              <a:t>Create a web report of your application</a:t>
            </a: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9440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There is a great</a:t>
            </a:r>
            <a:r>
              <a:rPr lang="en-US" baseline="0" dirty="0"/>
              <a:t> deal more information and many other tools to learn – all depend on your implementation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09240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Many organizations have implemented System Center. This</a:t>
            </a:r>
            <a:r>
              <a:rPr lang="en-US" baseline="0" dirty="0"/>
              <a:t> system can be integrated with “Packs” - https://docs.microsoft.com/en-us/system-center/orchestrator/windows-azure-integration-pack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63483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There is also a full app for monitoring</a:t>
            </a:r>
            <a:r>
              <a:rPr lang="en-US" baseline="0" dirty="0"/>
              <a:t> ADF along with the Azure Portal - https://docs.microsoft.com/en-us/azure/data-factory/data-factory-monitor-manage-app</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0183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In order to understand DevOps on Advanced Analytics, we need to understand</a:t>
            </a:r>
            <a:r>
              <a:rPr lang="en-US" baseline="0" dirty="0"/>
              <a:t> that AA</a:t>
            </a:r>
            <a:r>
              <a:rPr lang="en-US" dirty="0"/>
              <a:t> combines multiple disciplines - https://www.microsoft.com/en-us/cloud-platform/advanced-analytics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26859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Overview: https://docs.microsoft.com/en-us/azure/application-insights/app-insights-overview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74629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Using Azure Monitor - https://azure.microsoft.com/en-us/blog/azure-monitor-multiple-diagnostic-settings/</a:t>
            </a:r>
          </a:p>
          <a:p>
            <a:pPr marL="342900" indent="-342900">
              <a:buFont typeface="+mj-lt"/>
              <a:buAutoNum type="arabicPeriod"/>
            </a:pPr>
            <a:r>
              <a:rPr lang="en-US" dirty="0"/>
              <a:t>The Azure </a:t>
            </a:r>
            <a:r>
              <a:rPr lang="en-US"/>
              <a:t>Log Analytics </a:t>
            </a:r>
            <a:r>
              <a:rPr lang="en-US" dirty="0"/>
              <a:t>- https://channel9.msdn.com/Shows/Azure-Friday/Azure-Log-Analytics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30549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228600" lvl="0" indent="-228600">
              <a:buFont typeface="+mj-lt"/>
              <a:buAutoNum type="arabicPeriod"/>
              <a:defRPr/>
            </a:pPr>
            <a:r>
              <a:rPr lang="en-US" dirty="0"/>
              <a:t>Open this link: https://portal.loganalytics.io/demo#/discover/home</a:t>
            </a:r>
          </a:p>
          <a:p>
            <a:pPr marL="228600" lvl="0" indent="-228600">
              <a:buFont typeface="+mj-lt"/>
              <a:buAutoNum type="arabicPeriod"/>
              <a:defRPr/>
            </a:pPr>
            <a:r>
              <a:rPr lang="en-US" dirty="0"/>
              <a:t>Run</a:t>
            </a:r>
            <a:r>
              <a:rPr lang="en-US" baseline="0" dirty="0"/>
              <a:t> the “Data Types” query in the main panel. </a:t>
            </a:r>
          </a:p>
          <a:p>
            <a:pPr marL="228600" lvl="0" indent="-228600">
              <a:buFont typeface="+mj-lt"/>
              <a:buAutoNum type="arabicPeriod"/>
              <a:defRPr/>
            </a:pPr>
            <a:r>
              <a:rPr lang="en-US" baseline="0" dirty="0"/>
              <a:t>Add a single table to add it to your query. </a:t>
            </a:r>
          </a:p>
          <a:p>
            <a:pPr marL="228600" lvl="0" indent="-228600">
              <a:buFont typeface="+mj-lt"/>
              <a:buAutoNum type="arabicPeriod"/>
              <a:defRPr/>
            </a:pPr>
            <a:r>
              <a:rPr lang="en-US" baseline="0" dirty="0"/>
              <a:t>Filter the results. </a:t>
            </a:r>
          </a:p>
          <a:p>
            <a:pPr marL="228600" lvl="0" indent="-228600">
              <a:buFont typeface="+mj-lt"/>
              <a:buAutoNum type="arabicPeriod"/>
              <a:defRPr/>
            </a:pPr>
            <a:r>
              <a:rPr lang="en-US" baseline="0" dirty="0"/>
              <a:t>Change the view to table from Pie Chart</a:t>
            </a:r>
          </a:p>
          <a:p>
            <a:pPr marL="228600" lvl="0" indent="-228600">
              <a:buFont typeface="+mj-lt"/>
              <a:buAutoNum type="arabicPeriod"/>
              <a:defRPr/>
            </a:pPr>
            <a:r>
              <a:rPr lang="en-US" baseline="0" dirty="0"/>
              <a:t>Export all columns to Excel</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090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10/17/2017 1:27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2267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10/17/2017 1:27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4529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The first thing to know is that</a:t>
            </a:r>
            <a:r>
              <a:rPr lang="en-US" baseline="0" dirty="0"/>
              <a:t> organizations do not always consider a “Data Science” or AI project as a </a:t>
            </a:r>
            <a:r>
              <a:rPr lang="en-US" baseline="0"/>
              <a:t>separate entity </a:t>
            </a:r>
            <a:r>
              <a:rPr lang="en-US" baseline="0" dirty="0"/>
              <a:t>– they view it as a continuum in their data-as-asset strategy.</a:t>
            </a:r>
            <a:endParaRPr lang="en-US" dirty="0"/>
          </a:p>
          <a:p>
            <a:pPr marL="342900" indent="-342900">
              <a:buFont typeface="+mj-lt"/>
              <a:buAutoNum type="arabicPeriod"/>
            </a:pPr>
            <a:r>
              <a:rPr lang="en-US" dirty="0"/>
              <a:t>SQL Server</a:t>
            </a:r>
            <a:r>
              <a:rPr lang="en-US" baseline="0" dirty="0"/>
              <a:t> - https://www.microsoft.com/en-us/sql-server/default.aspx </a:t>
            </a:r>
          </a:p>
          <a:p>
            <a:pPr marL="342900" indent="-342900">
              <a:buFont typeface="+mj-lt"/>
              <a:buAutoNum type="arabicPeriod"/>
            </a:pPr>
            <a:r>
              <a:rPr lang="en-US" baseline="0" dirty="0"/>
              <a:t>Reporting Services - https://docs.microsoft.com/en-us/sql/reporting-services/create-deploy-and-manage-mobile-and-paginated-reports </a:t>
            </a:r>
          </a:p>
          <a:p>
            <a:pPr marL="342900" indent="-342900">
              <a:buFont typeface="+mj-lt"/>
              <a:buAutoNum type="arabicPeriod"/>
            </a:pPr>
            <a:r>
              <a:rPr lang="en-US" baseline="0" dirty="0"/>
              <a:t>Writing T-SQL Statements - https://docs.microsoft.com/en-us/sql/t-sql/tutorial-writing-transact-sql-statements</a:t>
            </a:r>
          </a:p>
          <a:p>
            <a:pPr marL="342900" indent="-342900">
              <a:buFont typeface="+mj-lt"/>
              <a:buAutoNum type="arabicPeriod"/>
            </a:pPr>
            <a:r>
              <a:rPr lang="en-US" baseline="0" dirty="0"/>
              <a:t>SQL Server and Azure Analysis Services - https://docs.microsoft.com/en-us/azure/analysis-services/analysis-services-overview </a:t>
            </a:r>
          </a:p>
          <a:p>
            <a:pPr marL="342900" indent="-342900">
              <a:buFont typeface="+mj-lt"/>
              <a:buAutoNum type="arabicPeriod"/>
            </a:pPr>
            <a:r>
              <a:rPr lang="en-US" baseline="0" dirty="0"/>
              <a:t>Data Science Track - https://academy.microsoft.com/en-us/professional-program/data-science/ </a:t>
            </a:r>
          </a:p>
          <a:p>
            <a:pPr marL="342900" indent="-342900">
              <a:buFont typeface="+mj-lt"/>
              <a:buAutoNum type="arabicPeriod"/>
            </a:pPr>
            <a:r>
              <a:rPr lang="en-US" baseline="0" dirty="0"/>
              <a:t>Microsoft Machine Learning - https://azure.microsoft.com/en-us/services/machine-learning/ </a:t>
            </a:r>
          </a:p>
          <a:p>
            <a:pPr marL="342900" indent="-342900">
              <a:buFont typeface="+mj-lt"/>
              <a:buAutoNum type="arabicPeriod"/>
            </a:pPr>
            <a:r>
              <a:rPr lang="en-US" baseline="0" dirty="0"/>
              <a:t>Artificial Intelligence and Cognitive Services at Microsoft - https://www.microsoft.com/en-us/ai </a:t>
            </a:r>
          </a:p>
          <a:p>
            <a:pPr marL="342900" indent="-342900">
              <a:buFont typeface="+mj-lt"/>
              <a:buAutoNum type="arabicPeriod"/>
            </a:pPr>
            <a:r>
              <a:rPr lang="en-US" baseline="0" dirty="0"/>
              <a:t>Microsoft Deep Learning - https://www.microsoft.com/en-us/research/group/deep-learning-group/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327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It also references the Cortana Intelligence process -  https://azure.microsoft.com/en-us/documentation/articles/data-science-process-overview/</a:t>
            </a:r>
          </a:p>
          <a:p>
            <a:pPr marL="228600" indent="-228600">
              <a:buFont typeface="+mj-lt"/>
              <a:buAutoNum type="arabicPeriod"/>
            </a:pPr>
            <a:r>
              <a:rPr lang="en-US" dirty="0"/>
              <a:t>A complete process diagram</a:t>
            </a:r>
            <a:r>
              <a:rPr lang="en-US" baseline="0" dirty="0"/>
              <a:t> is here - </a:t>
            </a:r>
            <a:r>
              <a:rPr lang="en-US" dirty="0"/>
              <a:t> https://azure.microsoft.com/en-us/documentation/learning-paths/cortana-analytics-process/</a:t>
            </a:r>
          </a:p>
          <a:p>
            <a:pPr marL="228600" indent="-228600">
              <a:buFont typeface="+mj-lt"/>
              <a:buAutoNum type="arabicPeriod"/>
            </a:pPr>
            <a:r>
              <a:rPr lang="en-US" dirty="0"/>
              <a:t>Some walk-throughs of the various services -  https://azure.microsoft.com/en-us/documentation/articles/data-science-process-walkthroughs/</a:t>
            </a:r>
          </a:p>
          <a:p>
            <a:pPr marL="228600" indent="-228600">
              <a:buFont typeface="+mj-lt"/>
              <a:buAutoNum type="arabicPeriod"/>
            </a:pPr>
            <a:r>
              <a:rPr lang="en-US" dirty="0"/>
              <a:t>A</a:t>
            </a:r>
            <a:r>
              <a:rPr lang="en-US" baseline="0" dirty="0"/>
              <a:t>n integrated process and toolset allows for a more close-to-intent deployment</a:t>
            </a:r>
          </a:p>
          <a:p>
            <a:pPr marL="228600" indent="-228600">
              <a:buFont typeface="+mj-lt"/>
              <a:buAutoNum type="arabicPeriod"/>
            </a:pPr>
            <a:r>
              <a:rPr lang="en-US" baseline="0" dirty="0"/>
              <a:t>Iterations are required to close in on the solution – but are harder to manage and monitor</a:t>
            </a: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2693800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274320" y="2599981"/>
            <a:ext cx="6297930" cy="6212549"/>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Catalog - http://azure.microsoft.com/en-us/services/data-catalog </a:t>
            </a:r>
            <a:r>
              <a:rPr lang="en-US"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Factory - http://azure.microsoft.com/en-us/services/data-factory/ </a:t>
            </a:r>
            <a:r>
              <a:rPr lang="en-US"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Event Hubs - http://azure.microsoft.com/en-us/services/event-hubs/ </a:t>
            </a:r>
            <a:r>
              <a:rPr lang="en-US" b="1" dirty="0"/>
              <a:t>(Bring It)</a:t>
            </a:r>
          </a:p>
          <a:p>
            <a:pPr marL="228600" indent="-228600">
              <a:buFont typeface="+mj-lt"/>
              <a:buAutoNum type="arabicPeriod"/>
            </a:pPr>
            <a:r>
              <a:rPr lang="en-US" dirty="0"/>
              <a:t>Platform and Storage - Microsoft Azure – http://microsoftazure.com Storage - https://azure.microsoft.com/en-us/documentation/services/storage/ </a:t>
            </a:r>
            <a:r>
              <a:rPr lang="en-US" b="1" dirty="0"/>
              <a:t>(Host It)</a:t>
            </a:r>
          </a:p>
          <a:p>
            <a:pPr marL="228600" indent="-228600">
              <a:buFont typeface="+mj-lt"/>
              <a:buAutoNum type="arabicPeriod"/>
            </a:pPr>
            <a:r>
              <a:rPr lang="en-US" dirty="0"/>
              <a:t>Azure Data Lake - http://azure.microsoft.com/en-us/campaigns/data-lake/ </a:t>
            </a:r>
            <a:r>
              <a:rPr lang="en-US" b="1" dirty="0"/>
              <a:t>(Store It)</a:t>
            </a:r>
          </a:p>
          <a:p>
            <a:pPr marL="228600" indent="-228600">
              <a:buFont typeface="+mj-lt"/>
              <a:buAutoNum type="arabicPeriod"/>
            </a:pPr>
            <a:r>
              <a:rPr lang="en-US" dirty="0"/>
              <a:t>Azure SQL Data Warehouse - http://azure.microsoft.com/en-us/services/sql-data-warehouse/ </a:t>
            </a:r>
            <a:r>
              <a:rPr lang="en-US" b="1" dirty="0"/>
              <a:t>(Relate It)</a:t>
            </a:r>
          </a:p>
          <a:p>
            <a:pPr marL="228600" indent="-228600">
              <a:buFont typeface="+mj-lt"/>
              <a:buAutoNum type="arabicPeriod"/>
            </a:pPr>
            <a:r>
              <a:rPr lang="en-US" dirty="0"/>
              <a:t>Azure Cosmos DB - https://docs.microsoft.com/en-us/azure/cosmos-db/introduction</a:t>
            </a:r>
            <a:endParaRPr lang="en-US" b="1" dirty="0"/>
          </a:p>
          <a:p>
            <a:pPr marL="228600" indent="-228600">
              <a:buFont typeface="+mj-lt"/>
              <a:buAutoNum type="arabicPeriod"/>
            </a:pPr>
            <a:r>
              <a:rPr lang="en-US" dirty="0"/>
              <a:t>Cortana - http://blogs.windows.com/buildingapps/2014/09/23/cortana-integration-and-speech-recognition-new-code-samples/ and https://blogs.windows.com/buildingapps/2015/08/25/using-cortana-to-interact-with-your-customers-10-by-10/ and https://developer.microsoft.com/en-us/Cortana </a:t>
            </a:r>
            <a:r>
              <a:rPr lang="en-US" b="1" dirty="0"/>
              <a:t>(Say It)</a:t>
            </a:r>
            <a:endParaRPr lang="en-US" b="0" dirty="0"/>
          </a:p>
          <a:p>
            <a:pPr marL="228600" indent="-228600">
              <a:buFont typeface="+mj-lt"/>
              <a:buAutoNum type="arabicPeriod"/>
            </a:pPr>
            <a:r>
              <a:rPr lang="en-US" b="0" dirty="0"/>
              <a:t>Cognitive Services</a:t>
            </a:r>
            <a:r>
              <a:rPr lang="en-US" dirty="0"/>
              <a:t> - https://www.microsoft.com/cognitive-services</a:t>
            </a:r>
            <a:endParaRPr lang="en-US" b="0" dirty="0"/>
          </a:p>
          <a:p>
            <a:pPr marL="228600" indent="-228600">
              <a:buFont typeface="+mj-lt"/>
              <a:buAutoNum type="arabicPeriod"/>
            </a:pPr>
            <a:r>
              <a:rPr lang="en-US" b="0" dirty="0"/>
              <a:t>Bot Framework</a:t>
            </a:r>
            <a:r>
              <a:rPr lang="en-US" dirty="0"/>
              <a:t> - https://dev.botframework.com/</a:t>
            </a:r>
            <a:endParaRPr lang="en-US" b="0" dirty="0"/>
          </a:p>
          <a:p>
            <a:pPr marL="228600" indent="-228600">
              <a:buFont typeface="+mj-lt"/>
              <a:buAutoNum type="arabicPeriod"/>
            </a:pPr>
            <a:r>
              <a:rPr lang="en-US" dirty="0"/>
              <a:t>Azure Machine Learning - http://azure.microsoft.com/en-us/services/machine-learning/ </a:t>
            </a:r>
            <a:r>
              <a:rPr lang="en-US" b="1" dirty="0"/>
              <a:t>(Learn It)</a:t>
            </a:r>
          </a:p>
          <a:p>
            <a:pPr marL="228600" indent="-228600">
              <a:buFont typeface="+mj-lt"/>
              <a:buAutoNum type="arabicPeriod"/>
            </a:pPr>
            <a:r>
              <a:rPr lang="en-US" dirty="0"/>
              <a:t>Azure HDInsight - http://azure.microsoft.com/en-us/services/hdinsight/ </a:t>
            </a:r>
            <a:r>
              <a:rPr lang="en-US" b="1" dirty="0"/>
              <a:t>(Scale It)</a:t>
            </a:r>
          </a:p>
          <a:p>
            <a:pPr marL="228600" indent="-228600">
              <a:buFont typeface="+mj-lt"/>
              <a:buAutoNum type="arabicPeriod"/>
            </a:pPr>
            <a:r>
              <a:rPr lang="en-US" dirty="0"/>
              <a:t>Azure Stream Analytics - http://azure.microsoft.com/en-us/services/stream-analytics/ </a:t>
            </a:r>
            <a:r>
              <a:rPr lang="en-US" b="1" dirty="0"/>
              <a:t>(Stream It) </a:t>
            </a:r>
          </a:p>
          <a:p>
            <a:pPr marL="228600" indent="-228600">
              <a:buFont typeface="+mj-lt"/>
              <a:buAutoNum type="arabicPeriod"/>
            </a:pPr>
            <a:r>
              <a:rPr lang="en-US" dirty="0"/>
              <a:t>Analysis Services - https://docs.microsoft.com/en-us/azure/analysis-services/analysis-services-overview</a:t>
            </a:r>
          </a:p>
          <a:p>
            <a:pPr marL="228600" indent="-228600">
              <a:buFont typeface="+mj-lt"/>
              <a:buAutoNum type="arabicPeriod"/>
            </a:pPr>
            <a:r>
              <a:rPr lang="en-US" dirty="0"/>
              <a:t>Power BI - https://powerbi.microsoft.com/ </a:t>
            </a:r>
            <a:r>
              <a:rPr lang="en-US" b="1" dirty="0"/>
              <a:t>(See It)</a:t>
            </a:r>
          </a:p>
          <a:p>
            <a:pPr marL="228600" indent="-228600">
              <a:buFont typeface="+mj-lt"/>
              <a:buAutoNum type="arabicPeriod"/>
            </a:pPr>
            <a:r>
              <a:rPr lang="en-US" dirty="0"/>
              <a:t>All of the components within the suite - https://www.microsoft.com/en-us/server-cloud/cortana-intelligence-suite/what-is-cortana-intelligence.aspx</a:t>
            </a:r>
          </a:p>
          <a:p>
            <a:pPr marL="228600" indent="-228600">
              <a:buFont typeface="+mj-lt"/>
              <a:buAutoNum type="arabicPeriod"/>
            </a:pPr>
            <a:r>
              <a:rPr lang="en-US" dirty="0"/>
              <a:t>Templates - https://gallery.cortanaintelligence.com/browse?orderby=freshness%20desc&amp;skip=0&amp;categories=%5B%2210%22%5D and https://caqs.azure.net/#gallery</a:t>
            </a:r>
          </a:p>
          <a:p>
            <a:pPr marL="228600" indent="-228600">
              <a:buFont typeface="+mj-lt"/>
              <a:buAutoNum type="arabicPeriod"/>
            </a:pPr>
            <a:endParaRPr lang="en-US" b="0" dirty="0"/>
          </a:p>
          <a:p>
            <a:pPr marL="228600" indent="-228600">
              <a:buFont typeface="+mj-lt"/>
              <a:buAutoNum type="arabicPeriod"/>
            </a:pPr>
            <a:endParaRPr lang="en-US"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8733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DevOps guide - https://docsmsftpdfs.blob.core.windows.net/guides/azure/azure-ops-guide.pdf</a:t>
            </a:r>
          </a:p>
          <a:p>
            <a:pPr marL="342900" indent="-342900">
              <a:buFont typeface="+mj-lt"/>
              <a:buAutoNum type="arabicPeriod"/>
            </a:pPr>
            <a:r>
              <a:rPr lang="en-US" dirty="0"/>
              <a:t>Azure Design Patterns: https://blogs.msdn.microsoft.com/uk_faculty_connection/2017/05/17/getting-started-with-azure-design-patterns-and-azure-arm-quick-start-templates/</a:t>
            </a:r>
          </a:p>
          <a:p>
            <a:pPr marL="342900" indent="-342900">
              <a:buFont typeface="+mj-lt"/>
              <a:buAutoNum type="arabicPeriod"/>
            </a:pPr>
            <a:r>
              <a:rPr lang="en-US" dirty="0"/>
              <a:t>Deployment </a:t>
            </a:r>
          </a:p>
          <a:p>
            <a:pPr marL="560162" lvl="1" indent="-342900">
              <a:buFont typeface="+mj-lt"/>
              <a:buAutoNum type="arabicPeriod"/>
            </a:pPr>
            <a:r>
              <a:rPr lang="en-US" dirty="0"/>
              <a:t>Service Creation and Setup - https://azure.microsoft.com/en-us/offers/ms-azr-0003p/</a:t>
            </a:r>
          </a:p>
          <a:p>
            <a:pPr marL="342900" indent="-342900">
              <a:buFont typeface="+mj-lt"/>
              <a:buAutoNum type="arabicPeriod"/>
            </a:pPr>
            <a:r>
              <a:rPr lang="en-US" dirty="0"/>
              <a:t>Cost Management (Pricing) - https://azure.microsoft.com/en-us/pricing/</a:t>
            </a:r>
          </a:p>
          <a:p>
            <a:pPr marL="342900" indent="-342900">
              <a:buFont typeface="+mj-lt"/>
              <a:buAutoNum type="arabicPeriod"/>
            </a:pPr>
            <a:r>
              <a:rPr lang="en-US" dirty="0"/>
              <a:t>Migrations - https://msdn.microsoft.com/en-us/library/dn727097.aspx</a:t>
            </a:r>
          </a:p>
          <a:p>
            <a:pPr marL="342900" indent="-342900">
              <a:buFont typeface="+mj-lt"/>
              <a:buAutoNum type="arabicPeriod"/>
            </a:pPr>
            <a:r>
              <a:rPr lang="en-US" dirty="0"/>
              <a:t>Tools</a:t>
            </a:r>
          </a:p>
          <a:p>
            <a:pPr marL="560162" lvl="1" indent="-342900">
              <a:buFont typeface="+mj-lt"/>
              <a:buAutoNum type="arabicPeriod"/>
            </a:pPr>
            <a:r>
              <a:rPr lang="en-US" dirty="0"/>
              <a:t>The Azure Portal - https://docs.microsoft.com/en-us/azure/azure-portal-overview </a:t>
            </a:r>
          </a:p>
          <a:p>
            <a:pPr marL="560162" lvl="1" indent="-342900">
              <a:buFont typeface="+mj-lt"/>
              <a:buAutoNum type="arabicPeriod"/>
            </a:pPr>
            <a:r>
              <a:rPr lang="en-US" dirty="0"/>
              <a:t>PowerShell - https://docs.microsoft.com/en-us/powershell/azure/overview?view=azurermps-3.8.0</a:t>
            </a:r>
          </a:p>
          <a:p>
            <a:pPr marL="560162" lvl="1" indent="-342900">
              <a:buFont typeface="+mj-lt"/>
              <a:buAutoNum type="arabicPeriod"/>
            </a:pPr>
            <a:r>
              <a:rPr lang="en-US" dirty="0"/>
              <a:t>CLI - https://docs.microsoft.com/en-us/cli/azure/install-azure-cli</a:t>
            </a:r>
          </a:p>
          <a:p>
            <a:pPr marL="560162" lvl="1" indent="-342900">
              <a:buFont typeface="+mj-lt"/>
              <a:buAutoNum type="arabicPeriod"/>
            </a:pPr>
            <a:r>
              <a:rPr lang="en-US" dirty="0"/>
              <a:t>Others - Visual Studio, System Center, Jenkins, chef</a:t>
            </a:r>
          </a:p>
          <a:p>
            <a:pPr marL="560162" lvl="1" indent="-342900">
              <a:buFont typeface="+mj-lt"/>
              <a:buAutoNum type="arabicPeriod"/>
            </a:pPr>
            <a:r>
              <a:rPr lang="en-US" dirty="0"/>
              <a:t>Azure Automation - https://azure.microsoft.com/en-us/services/automation/</a:t>
            </a:r>
          </a:p>
          <a:p>
            <a:pPr marL="342900" indent="-342900">
              <a:buFont typeface="+mj-lt"/>
              <a:buAutoNum type="arabicPeriod"/>
            </a:pPr>
            <a:r>
              <a:rPr lang="en-US" dirty="0"/>
              <a:t>Facilities and Regions  </a:t>
            </a:r>
          </a:p>
          <a:p>
            <a:pPr marL="560162" lvl="1" indent="-342900">
              <a:buFont typeface="+mj-lt"/>
              <a:buAutoNum type="arabicPeriod"/>
            </a:pPr>
            <a:r>
              <a:rPr lang="en-US" dirty="0"/>
              <a:t>Locations - https://azure.microsoft.com/en-us/regions/</a:t>
            </a:r>
          </a:p>
          <a:p>
            <a:pPr marL="342900" indent="-342900">
              <a:buFont typeface="+mj-lt"/>
              <a:buAutoNum type="arabicPeriod"/>
            </a:pPr>
            <a:r>
              <a:rPr lang="en-US" dirty="0"/>
              <a:t>Security</a:t>
            </a:r>
          </a:p>
          <a:p>
            <a:pPr marL="560162" lvl="1" indent="-342900">
              <a:buFont typeface="+mj-lt"/>
              <a:buAutoNum type="arabicPeriod"/>
            </a:pPr>
            <a:r>
              <a:rPr lang="en-US" dirty="0"/>
              <a:t>Authentication and Access - https://docs.microsoft.com/en-us/azure/active-directory/connect/active-directory-aadconnect</a:t>
            </a:r>
          </a:p>
          <a:p>
            <a:pPr marL="560162" lvl="1" indent="-342900">
              <a:buFont typeface="+mj-lt"/>
              <a:buAutoNum type="arabicPeriod"/>
            </a:pPr>
            <a:r>
              <a:rPr lang="en-US" dirty="0"/>
              <a:t>Security best practices - https://docs.microsoft.com/en-us/azure/active-directory/role-based-access-control-configure</a:t>
            </a:r>
          </a:p>
          <a:p>
            <a:pPr marL="560162" lvl="1" indent="-342900">
              <a:buFont typeface="+mj-lt"/>
              <a:buAutoNum type="arabicPeriod"/>
            </a:pPr>
            <a:r>
              <a:rPr lang="en-US" dirty="0"/>
              <a:t>Azure Trust Center - https://azure.microsoft.com/en-us/support/trust-center/</a:t>
            </a:r>
          </a:p>
          <a:p>
            <a:pPr marL="342900" indent="-342900">
              <a:buFont typeface="+mj-lt"/>
              <a:buAutoNum type="arabicPeriod"/>
            </a:pPr>
            <a:r>
              <a:rPr lang="en-US" dirty="0"/>
              <a:t>Resource Grouping</a:t>
            </a:r>
          </a:p>
          <a:p>
            <a:pPr marL="560162" lvl="1" indent="-342900">
              <a:buFont typeface="+mj-lt"/>
              <a:buAutoNum type="arabicPeriod"/>
            </a:pPr>
            <a:r>
              <a:rPr lang="en-US" dirty="0"/>
              <a:t>Resource Groups - https://docs.microsoft.com/en-us/azure/azure-resource-manager/resource-group-overview </a:t>
            </a:r>
          </a:p>
          <a:p>
            <a:pPr marL="560162" lvl="1" indent="-342900">
              <a:buFont typeface="+mj-lt"/>
              <a:buAutoNum type="arabicPeriod"/>
            </a:pPr>
            <a:r>
              <a:rPr lang="en-US" dirty="0"/>
              <a:t>Using the ARM model - https://docs.microsoft.com/en-us/azure/azure-resource-manager/resource-group-template-deploy-portal</a:t>
            </a:r>
          </a:p>
          <a:p>
            <a:pPr marL="560162" lvl="1" indent="-342900">
              <a:buFont typeface="+mj-lt"/>
              <a:buAutoNum type="arabicPeriod"/>
            </a:pPr>
            <a:r>
              <a:rPr lang="en-US" dirty="0"/>
              <a:t>Safety - https://docs.microsoft.com/en-us/azure/storage/storage-redundancy </a:t>
            </a:r>
          </a:p>
          <a:p>
            <a:pPr marL="342900" indent="-342900">
              <a:buFont typeface="+mj-lt"/>
              <a:buAutoNum type="arabicPeriod"/>
            </a:pPr>
            <a:r>
              <a:rPr lang="en-US" dirty="0"/>
              <a:t>Auditing - https://msdn.microsoft.com/en-us/library/mt662411.aspx?f=255&amp;MSPPError=-2147217396</a:t>
            </a:r>
          </a:p>
          <a:p>
            <a:pPr marL="342900" indent="-342900">
              <a:buFont typeface="+mj-lt"/>
              <a:buAutoNum type="arabicPeriod"/>
            </a:pPr>
            <a:r>
              <a:rPr lang="en-US" dirty="0"/>
              <a:t>Troubleshooting and Support - https://azure.microsoft.com/en-us/blog/understanding-azure-troubleshooting-and-support/</a:t>
            </a:r>
          </a:p>
          <a:p>
            <a:pPr marL="342900" indent="-342900">
              <a:buFont typeface="+mj-lt"/>
              <a:buAutoNum type="arabicPeriod"/>
            </a:pPr>
            <a:r>
              <a:rPr lang="en-US" dirty="0"/>
              <a:t>Top 10 resources to keep up to date with the Azure Platform - https://blogs.msdn.microsoft.com/bizspark_au/2017/07/07/top-10-resources-i-use-to-keep-up-to-date-with-new-innovations-on-the-azure-platform/</a:t>
            </a:r>
          </a:p>
          <a:p>
            <a:pPr marL="342900" indent="-342900">
              <a:buFont typeface="+mj-lt"/>
              <a:buAutoNum type="arabicPeriod"/>
            </a:pPr>
            <a:endParaRPr lang="en-US" dirty="0"/>
          </a:p>
          <a:p>
            <a:pPr marL="342900" indent="-342900">
              <a:buFont typeface="+mj-lt"/>
              <a:buAutoNum type="arabicPeriod"/>
            </a:pPr>
            <a:r>
              <a:rPr lang="en-US" dirty="0"/>
              <a:t>Special considerations for Advanced Analytics:</a:t>
            </a:r>
          </a:p>
          <a:p>
            <a:pPr marL="560162" lvl="1" indent="-342900">
              <a:buFont typeface="+mj-lt"/>
              <a:buAutoNum type="arabicPeriod"/>
            </a:pPr>
            <a:r>
              <a:rPr lang="en-US" dirty="0"/>
              <a:t>Account management</a:t>
            </a:r>
          </a:p>
          <a:p>
            <a:pPr marL="560162" lvl="1" indent="-342900">
              <a:buFont typeface="+mj-lt"/>
              <a:buAutoNum type="arabicPeriod"/>
            </a:pPr>
            <a:r>
              <a:rPr lang="en-US" dirty="0"/>
              <a:t>Storage and redundancy</a:t>
            </a:r>
          </a:p>
          <a:p>
            <a:pPr marL="560162" lvl="1" indent="-342900">
              <a:buFont typeface="+mj-lt"/>
              <a:buAutoNum type="arabicPeriod"/>
            </a:pPr>
            <a:r>
              <a:rPr lang="en-US" dirty="0"/>
              <a:t>Privacy and data protection</a:t>
            </a:r>
          </a:p>
          <a:p>
            <a:pPr marL="560162" lvl="1" indent="-342900">
              <a:buFont typeface="+mj-lt"/>
              <a:buAutoNum type="arabicPeriod"/>
            </a:pPr>
            <a:r>
              <a:rPr lang="en-US" dirty="0"/>
              <a:t>Scheduling and Pipelined workflows</a:t>
            </a:r>
          </a:p>
          <a:p>
            <a:pPr marL="560162" lvl="1" indent="-342900">
              <a:buFont typeface="+mj-lt"/>
              <a:buAutoNum type="arabicPeriod"/>
            </a:pPr>
            <a:r>
              <a:rPr lang="en-US" dirty="0"/>
              <a:t>Networking - https://www.simple-talk.com/cloud/cloud-data/azure-networking-sql-server-dbas/</a:t>
            </a:r>
          </a:p>
          <a:p>
            <a:pPr marL="560162" lvl="1" indent="-342900">
              <a:buFont typeface="+mj-lt"/>
              <a:buAutoNum type="arabicPeriod"/>
            </a:pPr>
            <a:r>
              <a:rPr lang="en-US" dirty="0"/>
              <a:t>Optimization</a:t>
            </a:r>
          </a:p>
          <a:p>
            <a:pPr marL="560162" lvl="1" indent="-342900">
              <a:buFont typeface="+mj-lt"/>
              <a:buAutoNum type="arabicPeriod"/>
            </a:pPr>
            <a:r>
              <a:rPr lang="en-US" dirty="0"/>
              <a:t>Security</a:t>
            </a:r>
          </a:p>
          <a:p>
            <a:pPr marL="560162" lvl="1" indent="-342900">
              <a:buFont typeface="+mj-lt"/>
              <a:buAutoNum type="arabicPeriod"/>
            </a:pPr>
            <a:r>
              <a:rPr lang="en-US" dirty="0"/>
              <a:t>Advanced Analytics Services awareness – data transfer, storage and processing</a:t>
            </a:r>
          </a:p>
          <a:p>
            <a:pPr marL="560162" lvl="1" indent="-342900">
              <a:buFont typeface="+mj-lt"/>
              <a:buAutoNum type="arabicPeriod"/>
            </a:pPr>
            <a:r>
              <a:rPr lang="en-US" dirty="0"/>
              <a:t>Dependencies and interactions</a:t>
            </a:r>
          </a:p>
          <a:p>
            <a:pPr marL="342900" indent="-342900">
              <a:buFont typeface="+mj-lt"/>
              <a:buAutoNum type="arabicPeriod"/>
            </a:pPr>
            <a:endParaRPr lang="en-US"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810312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1929652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864248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2867874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29661" y="1476621"/>
            <a:ext cx="11375537" cy="2015263"/>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spc="-52" baseline="0">
                <a:gradFill>
                  <a:gsLst>
                    <a:gs pos="100000">
                      <a:schemeClr val="tx1"/>
                    </a:gs>
                    <a:gs pos="6000">
                      <a:schemeClr val="tx1"/>
                    </a:gs>
                  </a:gsLst>
                  <a:lin ang="5400000" scaled="0"/>
                </a:gradFill>
              </a:defRPr>
            </a:lvl2pPr>
            <a:lvl3pPr marL="236409" indent="0">
              <a:buNone/>
              <a:defRPr sz="2040" spc="-52" baseline="0">
                <a:gradFill>
                  <a:gsLst>
                    <a:gs pos="100000">
                      <a:schemeClr val="tx1"/>
                    </a:gs>
                    <a:gs pos="6000">
                      <a:schemeClr val="tx1"/>
                    </a:gs>
                  </a:gsLst>
                  <a:lin ang="5400000" scaled="0"/>
                </a:gradFill>
              </a:defRPr>
            </a:lvl3pPr>
            <a:lvl4pPr marL="466342" indent="0">
              <a:buNone/>
              <a:defRPr sz="2040" spc="-52" baseline="0">
                <a:gradFill>
                  <a:gsLst>
                    <a:gs pos="100000">
                      <a:schemeClr val="tx1"/>
                    </a:gs>
                    <a:gs pos="6000">
                      <a:schemeClr val="tx1"/>
                    </a:gs>
                  </a:gsLst>
                  <a:lin ang="5400000" scaled="0"/>
                </a:gradFill>
              </a:defRPr>
            </a:lvl4pPr>
            <a:lvl5pPr marL="707610" indent="0">
              <a:buNone/>
              <a:defRPr sz="2040" spc="-52"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8505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96317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363283714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85512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54463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13172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9646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5663162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3736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29605528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r>
              <a:rPr lang="en-US"/>
              <a:t>Click icon to add picture</a:t>
            </a:r>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8444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00363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52036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4678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919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a:lstStyle>
            <a:lvl1pPr marL="287338" indent="-287338">
              <a:spcBef>
                <a:spcPts val="1224"/>
              </a:spcBef>
              <a:buClr>
                <a:schemeClr val="tx2"/>
              </a:buClr>
              <a:buFont typeface="Arial" pitchFamily="34" charset="0"/>
              <a:buChar char="•"/>
              <a:defRPr sz="3600">
                <a:solidFill>
                  <a:srgbClr val="58288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a:lstStyle>
            <a:lvl1pPr marL="287338" indent="-287338">
              <a:spcBef>
                <a:spcPts val="1224"/>
              </a:spcBef>
              <a:buClr>
                <a:schemeClr val="tx2"/>
              </a:buClr>
              <a:buFont typeface="Arial" pitchFamily="34" charset="0"/>
              <a:buChar char="•"/>
              <a:defRPr sz="3600">
                <a:solidFill>
                  <a:srgbClr val="58288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588836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723449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29661" y="1476621"/>
            <a:ext cx="11375537" cy="2015263"/>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spc="-52" baseline="0">
                <a:gradFill>
                  <a:gsLst>
                    <a:gs pos="100000">
                      <a:schemeClr val="tx1"/>
                    </a:gs>
                    <a:gs pos="6000">
                      <a:schemeClr val="tx1"/>
                    </a:gs>
                  </a:gsLst>
                  <a:lin ang="5400000" scaled="0"/>
                </a:gradFill>
              </a:defRPr>
            </a:lvl2pPr>
            <a:lvl3pPr marL="236409" indent="0">
              <a:buNone/>
              <a:defRPr sz="2040" spc="-52" baseline="0">
                <a:gradFill>
                  <a:gsLst>
                    <a:gs pos="100000">
                      <a:schemeClr val="tx1"/>
                    </a:gs>
                    <a:gs pos="6000">
                      <a:schemeClr val="tx1"/>
                    </a:gs>
                  </a:gsLst>
                  <a:lin ang="5400000" scaled="0"/>
                </a:gradFill>
              </a:defRPr>
            </a:lvl3pPr>
            <a:lvl4pPr marL="466342" indent="0">
              <a:buNone/>
              <a:defRPr sz="2040" spc="-52" baseline="0">
                <a:gradFill>
                  <a:gsLst>
                    <a:gs pos="100000">
                      <a:schemeClr val="tx1"/>
                    </a:gs>
                    <a:gs pos="6000">
                      <a:schemeClr val="tx1"/>
                    </a:gs>
                  </a:gsLst>
                  <a:lin ang="5400000" scaled="0"/>
                </a:gradFill>
              </a:defRPr>
            </a:lvl4pPr>
            <a:lvl5pPr marL="707610" indent="0">
              <a:buNone/>
              <a:defRPr sz="2040" spc="-52"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50530941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031248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93457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87544419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930613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97856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r>
              <a:rPr lang="en-US"/>
              <a:t>Click icon to add picture</a:t>
            </a:r>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06426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20270863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414900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89726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defTabSz="932563"/>
            <a:fld id="{6974C60E-8F8C-41D8-9BFF-6DF338C2FC78}" type="slidenum">
              <a:rPr lang="en-US" smtClean="0">
                <a:solidFill>
                  <a:srgbClr val="505050">
                    <a:tint val="75000"/>
                  </a:srgbClr>
                </a:solidFill>
              </a:rPr>
              <a:pPr defTabSz="932563"/>
              <a:t>‹#›</a:t>
            </a:fld>
            <a:endParaRPr lang="en-US" dirty="0">
              <a:solidFill>
                <a:srgbClr val="505050">
                  <a:tint val="75000"/>
                </a:srgbClr>
              </a:solidFill>
            </a:endParaRPr>
          </a:p>
        </p:txBody>
      </p:sp>
    </p:spTree>
    <p:extLst>
      <p:ext uri="{BB962C8B-B14F-4D97-AF65-F5344CB8AC3E}">
        <p14:creationId xmlns:p14="http://schemas.microsoft.com/office/powerpoint/2010/main" val="428419607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42.xml"/><Relationship Id="rId7" Type="http://schemas.openxmlformats.org/officeDocument/2006/relationships/tags" Target="../tags/tag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vmlDrawing" Target="../drawings/vmlDrawing1.vml"/><Relationship Id="rId5"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image" Target="../media/image8.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image" Target="../media/image12.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ags" Target="../tags/tag2.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vmlDrawing" Target="../drawings/vmlDrawing2.vml"/><Relationship Id="rId2" Type="http://schemas.openxmlformats.org/officeDocument/2006/relationships/slideLayout" Target="../slideLayouts/slideLayout48.xml"/><Relationship Id="rId16" Type="http://schemas.openxmlformats.org/officeDocument/2006/relationships/image" Target="../media/image1.emf"/><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5.xml"/><Relationship Id="rId5" Type="http://schemas.openxmlformats.org/officeDocument/2006/relationships/slideLayout" Target="../slideLayouts/slideLayout51.xml"/><Relationship Id="rId15" Type="http://schemas.openxmlformats.org/officeDocument/2006/relationships/image" Target="../media/image8.emf"/><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oleObject" Target="../embeddings/oleObject2.bin"/></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5" Type="http://schemas.openxmlformats.org/officeDocument/2006/relationships/image" Target="../media/image12.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image" Target="../media/image12.png"/><Relationship Id="rId5" Type="http://schemas.openxmlformats.org/officeDocument/2006/relationships/theme" Target="../theme/theme7.xml"/><Relationship Id="rId4"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5" Type="http://schemas.openxmlformats.org/officeDocument/2006/relationships/image" Target="../media/image12.png"/><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19" r:id="rId18"/>
    <p:sldLayoutId id="2147484520" r:id="rId19"/>
    <p:sldLayoutId id="2147484521" r:id="rId20"/>
    <p:sldLayoutId id="214748452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26" name="think-cell Slide" r:id="rId8" imgW="383" imgH="384" progId="TCLayout.ActiveDocument.1">
                  <p:embed/>
                </p:oleObj>
              </mc:Choice>
              <mc:Fallback>
                <p:oleObj name="think-cell Slide" r:id="rId8" imgW="383" imgH="384" progId="TCLayout.ActiveDocument.1">
                  <p:embed/>
                  <p:pic>
                    <p:nvPicPr>
                      <p:cNvPr id="3" name="Object 2" hidden="1"/>
                      <p:cNvPicPr/>
                      <p:nvPr/>
                    </p:nvPicPr>
                    <p:blipFill>
                      <a:blip r:embed="rId9"/>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2337814803"/>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294736457"/>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3"/>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050" name="think-cell Slide" r:id="rId14" imgW="383" imgH="384" progId="TCLayout.ActiveDocument.1">
                  <p:embed/>
                </p:oleObj>
              </mc:Choice>
              <mc:Fallback>
                <p:oleObj name="think-cell Slide" r:id="rId14" imgW="383" imgH="384" progId="TCLayout.ActiveDocument.1">
                  <p:embed/>
                  <p:pic>
                    <p:nvPicPr>
                      <p:cNvPr id="3" name="Object 2" hidden="1"/>
                      <p:cNvPicPr/>
                      <p:nvPr/>
                    </p:nvPicPr>
                    <p:blipFill>
                      <a:blip r:embed="rId15"/>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pic>
        <p:nvPicPr>
          <p:cNvPr id="8" name="Picture 7"/>
          <p:cNvPicPr>
            <a:picLocks noChangeAspect="1"/>
          </p:cNvPicPr>
          <p:nvPr userDrawn="1"/>
        </p:nvPicPr>
        <p:blipFill>
          <a:blip r:embed="rId1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842995154"/>
      </p:ext>
    </p:extLst>
  </p:cSld>
  <p:clrMap bg1="lt1" tx1="dk1" bg2="lt2" tx2="dk2" accent1="accent1" accent2="accent2" accent3="accent3" accent4="accent4" accent5="accent5" accent6="accent6" hlink="hlink" folHlink="folHlink"/>
  <p:sldLayoutIdLst>
    <p:sldLayoutId id="2147484533" r:id="rId1"/>
    <p:sldLayoutId id="2147484534" r:id="rId2"/>
    <p:sldLayoutId id="2147484535" r:id="rId3"/>
    <p:sldLayoutId id="2147484536" r:id="rId4"/>
    <p:sldLayoutId id="2147484537" r:id="rId5"/>
    <p:sldLayoutId id="2147484556" r:id="rId6"/>
    <p:sldLayoutId id="2147484557" r:id="rId7"/>
    <p:sldLayoutId id="2147484558" r:id="rId8"/>
    <p:sldLayoutId id="2147484559" r:id="rId9"/>
    <p:sldLayoutId id="2147484561" r:id="rId10"/>
  </p:sldLayoutIdLst>
  <p:transition>
    <p:fade/>
  </p:transition>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668553651"/>
      </p:ext>
    </p:extLst>
  </p:cSld>
  <p:clrMap bg1="lt1" tx1="dk1" bg2="lt2" tx2="dk2" accent1="accent1" accent2="accent2" accent3="accent3" accent4="accent4" accent5="accent5" accent6="accent6" hlink="hlink" folHlink="folHlink"/>
  <p:sldLayoutIdLst>
    <p:sldLayoutId id="2147484544" r:id="rId1"/>
    <p:sldLayoutId id="2147484545" r:id="rId2"/>
    <p:sldLayoutId id="2147484546"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679199496"/>
      </p:ext>
    </p:extLst>
  </p:cSld>
  <p:clrMap bg1="lt1" tx1="dk1" bg2="lt2" tx2="dk2" accent1="accent1" accent2="accent2" accent3="accent3" accent4="accent4" accent5="accent5" accent6="accent6" hlink="hlink" folHlink="folHlink"/>
  <p:sldLayoutIdLst>
    <p:sldLayoutId id="2147484548" r:id="rId1"/>
    <p:sldLayoutId id="2147484549" r:id="rId2"/>
    <p:sldLayoutId id="2147484550" r:id="rId3"/>
    <p:sldLayoutId id="2147484551"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5"/>
          <a:stretch>
            <a:fillRect/>
          </a:stretch>
        </p:blipFill>
        <p:spPr>
          <a:xfrm rot="5400000">
            <a:off x="9393899" y="3050513"/>
            <a:ext cx="6995160" cy="894134"/>
          </a:xfrm>
          <a:prstGeom prst="rect">
            <a:avLst/>
          </a:prstGeom>
        </p:spPr>
      </p:pic>
      <p:pic>
        <p:nvPicPr>
          <p:cNvPr id="5" name="Picture 4"/>
          <p:cNvPicPr>
            <a:picLocks noChangeAspect="1"/>
          </p:cNvPicPr>
          <p:nvPr/>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89293536"/>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slideLayout" Target="../slideLayouts/slideLayout40.xml"/><Relationship Id="rId7" Type="http://schemas.openxmlformats.org/officeDocument/2006/relationships/image" Target="../media/image14.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3.emf"/><Relationship Id="rId5" Type="http://schemas.openxmlformats.org/officeDocument/2006/relationships/oleObject" Target="../embeddings/oleObject3.bin"/><Relationship Id="rId4" Type="http://schemas.openxmlformats.org/officeDocument/2006/relationships/notesSlide" Target="../notesSlides/notesSlide1.xml"/><Relationship Id="rId9" Type="http://schemas.openxmlformats.org/officeDocument/2006/relationships/image" Target="../media/image16.emf"/></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4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47.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2.xml"/><Relationship Id="rId1" Type="http://schemas.openxmlformats.org/officeDocument/2006/relationships/slideLayout" Target="../slideLayouts/slideLayout53.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49.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4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7.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49.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4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47.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49.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4.xml"/><Relationship Id="rId1" Type="http://schemas.openxmlformats.org/officeDocument/2006/relationships/slideLayout" Target="../slideLayouts/slideLayout4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7.xml"/><Relationship Id="rId1" Type="http://schemas.openxmlformats.org/officeDocument/2006/relationships/slideLayout" Target="../slideLayouts/slideLayout4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47.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47.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5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2.xml"/><Relationship Id="rId1" Type="http://schemas.openxmlformats.org/officeDocument/2006/relationships/slideLayout" Target="../slideLayouts/slideLayout49.xml"/><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3.xml"/><Relationship Id="rId1" Type="http://schemas.openxmlformats.org/officeDocument/2006/relationships/slideLayout" Target="../slideLayouts/slideLayout4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47.xml"/><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6.xml"/><Relationship Id="rId1" Type="http://schemas.openxmlformats.org/officeDocument/2006/relationships/slideLayout" Target="../slideLayouts/slideLayout49.xml"/><Relationship Id="rId5" Type="http://schemas.openxmlformats.org/officeDocument/2006/relationships/image" Target="../media/image20.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7.xml"/><Relationship Id="rId1" Type="http://schemas.openxmlformats.org/officeDocument/2006/relationships/slideLayout" Target="../slideLayouts/slideLayout4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47.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2.xml"/><Relationship Id="rId1" Type="http://schemas.openxmlformats.org/officeDocument/2006/relationships/slideLayout" Target="../slideLayouts/slideLayout49.xml"/><Relationship Id="rId5" Type="http://schemas.openxmlformats.org/officeDocument/2006/relationships/image" Target="../media/image20.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openxmlformats.org/officeDocument/2006/relationships/hyperlink" Target="http://aka.ms/devops" TargetMode="External"/><Relationship Id="rId7" Type="http://schemas.openxmlformats.org/officeDocument/2006/relationships/hyperlink" Target="http://aka.ms/edgedevops" TargetMode="External"/><Relationship Id="rId2" Type="http://schemas.openxmlformats.org/officeDocument/2006/relationships/notesSlide" Target="../notesSlides/notesSlide53.xml"/><Relationship Id="rId1" Type="http://schemas.openxmlformats.org/officeDocument/2006/relationships/slideLayout" Target="../slideLayouts/slideLayout56.xml"/><Relationship Id="rId6" Type="http://schemas.openxmlformats.org/officeDocument/2006/relationships/hyperlink" Target="http://aka.ms/devopsmva" TargetMode="External"/><Relationship Id="rId5" Type="http://schemas.openxmlformats.org/officeDocument/2006/relationships/hyperlink" Target="https://twitter.com/search?f=realtime&amp;q=#talkdevops&amp;src=savs" TargetMode="External"/><Relationship Id="rId4" Type="http://schemas.openxmlformats.org/officeDocument/2006/relationships/hyperlink" Target="http://aka.ms/iac_tlp"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4.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3074"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ea typeface="+mn-ea"/>
                <a:cs typeface="+mn-cs"/>
              </a:rPr>
              <a:t>The Cortana Intelligence Suite</a:t>
            </a:r>
          </a:p>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2800" b="1" i="0" u="none" strike="noStrike" kern="0" cap="none" spc="-102" normalizeH="0" baseline="0" noProof="0" dirty="0">
                <a:ln w="3175">
                  <a:noFill/>
                </a:ln>
                <a:solidFill>
                  <a:srgbClr val="0072C6"/>
                </a:solidFill>
                <a:effectLst/>
                <a:uLnTx/>
                <a:uFillTx/>
                <a:latin typeface="Segoe UI Light"/>
                <a:ea typeface="+mn-ea"/>
                <a:cs typeface="+mn-cs"/>
              </a:rPr>
              <a:t>TDSP for DevOps</a:t>
            </a:r>
            <a:endParaRPr kumimoji="0" lang="en-US" sz="2000"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lang="en-US" sz="2000" kern="0" dirty="0">
                <a:solidFill>
                  <a:prstClr val="white">
                    <a:lumMod val="50000"/>
                  </a:prstClr>
                </a:solidFill>
                <a:latin typeface="Segoe UI Light"/>
              </a:rPr>
              <a:t>Microsoft Research and AI</a:t>
            </a: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ea typeface="+mn-ea"/>
                <a:cs typeface="+mn-cs"/>
              </a:rPr>
              <a:t>Learnanalytics.microsoft.com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rot="16200000">
            <a:off x="-2854046" y="3641748"/>
            <a:ext cx="6176191" cy="461665"/>
          </a:xfrm>
          <a:prstGeom prst="rect">
            <a:avLst/>
          </a:prstGeom>
          <a:ln>
            <a:noFill/>
          </a:ln>
        </p:spPr>
        <p:txBody>
          <a:bodyPr wrap="square">
            <a:spAutoFit/>
          </a:bodyPr>
          <a:lstStyle/>
          <a:p>
            <a:pPr algn="r"/>
            <a:r>
              <a:rPr lang="en-US" sz="2400" dirty="0">
                <a:solidFill>
                  <a:srgbClr val="4472C4"/>
                </a:solidFill>
              </a:rPr>
              <a:t>Configure</a:t>
            </a:r>
          </a:p>
        </p:txBody>
      </p:sp>
      <p:sp>
        <p:nvSpPr>
          <p:cNvPr id="4" name="Rectangle 3"/>
          <p:cNvSpPr/>
          <p:nvPr/>
        </p:nvSpPr>
        <p:spPr>
          <a:xfrm rot="16200000">
            <a:off x="-1147392" y="3669917"/>
            <a:ext cx="6216650" cy="461665"/>
          </a:xfrm>
          <a:prstGeom prst="rect">
            <a:avLst/>
          </a:prstGeom>
        </p:spPr>
        <p:txBody>
          <a:bodyPr wrap="square">
            <a:spAutoFit/>
          </a:bodyPr>
          <a:lstStyle/>
          <a:p>
            <a:pPr algn="r"/>
            <a:r>
              <a:rPr lang="en-US" sz="2400" dirty="0">
                <a:solidFill>
                  <a:srgbClr val="4472C4"/>
                </a:solidFill>
              </a:rPr>
              <a:t>Code</a:t>
            </a:r>
          </a:p>
        </p:txBody>
      </p:sp>
      <p:sp>
        <p:nvSpPr>
          <p:cNvPr id="5" name="Rectangle 4"/>
          <p:cNvSpPr/>
          <p:nvPr/>
        </p:nvSpPr>
        <p:spPr>
          <a:xfrm rot="16200000">
            <a:off x="502703" y="3663096"/>
            <a:ext cx="6216650" cy="461665"/>
          </a:xfrm>
          <a:prstGeom prst="rect">
            <a:avLst/>
          </a:prstGeom>
        </p:spPr>
        <p:txBody>
          <a:bodyPr wrap="square">
            <a:spAutoFit/>
          </a:bodyPr>
          <a:lstStyle/>
          <a:p>
            <a:pPr algn="r"/>
            <a:r>
              <a:rPr lang="en-US" sz="2400" dirty="0">
                <a:solidFill>
                  <a:srgbClr val="4472C4"/>
                </a:solidFill>
              </a:rPr>
              <a:t>Build</a:t>
            </a:r>
          </a:p>
        </p:txBody>
      </p:sp>
      <p:sp>
        <p:nvSpPr>
          <p:cNvPr id="6" name="Rectangle 5"/>
          <p:cNvSpPr/>
          <p:nvPr/>
        </p:nvSpPr>
        <p:spPr>
          <a:xfrm rot="16200000">
            <a:off x="2173728" y="3669916"/>
            <a:ext cx="6216650" cy="461665"/>
          </a:xfrm>
          <a:prstGeom prst="rect">
            <a:avLst/>
          </a:prstGeom>
        </p:spPr>
        <p:txBody>
          <a:bodyPr wrap="square">
            <a:spAutoFit/>
          </a:bodyPr>
          <a:lstStyle/>
          <a:p>
            <a:pPr algn="r"/>
            <a:r>
              <a:rPr lang="en-US" sz="2400" dirty="0">
                <a:solidFill>
                  <a:srgbClr val="4472C4"/>
                </a:solidFill>
              </a:rPr>
              <a:t>Test</a:t>
            </a:r>
          </a:p>
        </p:txBody>
      </p:sp>
      <p:sp>
        <p:nvSpPr>
          <p:cNvPr id="7" name="Rectangle 6"/>
          <p:cNvSpPr/>
          <p:nvPr/>
        </p:nvSpPr>
        <p:spPr>
          <a:xfrm rot="16200000">
            <a:off x="3916564" y="3673667"/>
            <a:ext cx="6216650" cy="461665"/>
          </a:xfrm>
          <a:prstGeom prst="rect">
            <a:avLst/>
          </a:prstGeom>
        </p:spPr>
        <p:txBody>
          <a:bodyPr wrap="square">
            <a:spAutoFit/>
          </a:bodyPr>
          <a:lstStyle/>
          <a:p>
            <a:pPr algn="r"/>
            <a:r>
              <a:rPr lang="en-US" sz="2400" dirty="0">
                <a:solidFill>
                  <a:srgbClr val="4472C4"/>
                </a:solidFill>
              </a:rPr>
              <a:t>Package</a:t>
            </a:r>
          </a:p>
        </p:txBody>
      </p:sp>
      <p:sp>
        <p:nvSpPr>
          <p:cNvPr id="8" name="Rectangle 7"/>
          <p:cNvSpPr/>
          <p:nvPr/>
        </p:nvSpPr>
        <p:spPr>
          <a:xfrm rot="16200000">
            <a:off x="5656696" y="3716084"/>
            <a:ext cx="6216650" cy="461665"/>
          </a:xfrm>
          <a:prstGeom prst="rect">
            <a:avLst/>
          </a:prstGeom>
        </p:spPr>
        <p:txBody>
          <a:bodyPr wrap="square">
            <a:spAutoFit/>
          </a:bodyPr>
          <a:lstStyle/>
          <a:p>
            <a:pPr algn="r"/>
            <a:r>
              <a:rPr lang="en-US" sz="2400" dirty="0">
                <a:solidFill>
                  <a:srgbClr val="4472C4"/>
                </a:solidFill>
              </a:rPr>
              <a:t>Release</a:t>
            </a:r>
          </a:p>
        </p:txBody>
      </p:sp>
      <p:sp>
        <p:nvSpPr>
          <p:cNvPr id="9" name="Rectangle 8"/>
          <p:cNvSpPr/>
          <p:nvPr/>
        </p:nvSpPr>
        <p:spPr>
          <a:xfrm rot="16200000">
            <a:off x="7457359" y="3660656"/>
            <a:ext cx="6178472" cy="461665"/>
          </a:xfrm>
          <a:prstGeom prst="rect">
            <a:avLst/>
          </a:prstGeom>
        </p:spPr>
        <p:txBody>
          <a:bodyPr wrap="square">
            <a:spAutoFit/>
          </a:bodyPr>
          <a:lstStyle/>
          <a:p>
            <a:pPr algn="r"/>
            <a:r>
              <a:rPr lang="en-US" sz="2400" dirty="0">
                <a:solidFill>
                  <a:srgbClr val="4472C4"/>
                </a:solidFill>
              </a:rPr>
              <a:t>Monitor</a:t>
            </a:r>
          </a:p>
        </p:txBody>
      </p:sp>
      <p:sp>
        <p:nvSpPr>
          <p:cNvPr id="13" name="Rectangle 12"/>
          <p:cNvSpPr/>
          <p:nvPr/>
        </p:nvSpPr>
        <p:spPr>
          <a:xfrm>
            <a:off x="435087" y="792423"/>
            <a:ext cx="1455382" cy="5909310"/>
          </a:xfrm>
          <a:prstGeom prst="rect">
            <a:avLst/>
          </a:prstGeom>
        </p:spPr>
        <p:txBody>
          <a:bodyPr wrap="square">
            <a:spAutoFit/>
          </a:bodyPr>
          <a:lstStyle/>
          <a:p>
            <a:r>
              <a:rPr lang="en-US" sz="1400" dirty="0"/>
              <a:t>Microsoft Project, Flow</a:t>
            </a:r>
          </a:p>
          <a:p>
            <a:endParaRPr lang="en-US" sz="1400" dirty="0"/>
          </a:p>
          <a:p>
            <a:r>
              <a:rPr lang="en-US" sz="1400" dirty="0"/>
              <a:t>PowerPoint/ Visio, Azure Gallery</a:t>
            </a:r>
          </a:p>
          <a:p>
            <a:endParaRPr lang="en-US" sz="1400" dirty="0"/>
          </a:p>
          <a:p>
            <a:r>
              <a:rPr lang="en-US" sz="1400" dirty="0"/>
              <a:t>ARM, PowerShell, CLI</a:t>
            </a:r>
          </a:p>
          <a:p>
            <a:endParaRPr lang="en-US" sz="1400" dirty="0"/>
          </a:p>
          <a:p>
            <a:r>
              <a:rPr lang="en-US" sz="1400" dirty="0"/>
              <a:t>Dev Environments – DSVM or Containers</a:t>
            </a:r>
          </a:p>
          <a:p>
            <a:endParaRPr lang="en-US" sz="1400" dirty="0"/>
          </a:p>
          <a:p>
            <a:r>
              <a:rPr lang="en-US" sz="1400" dirty="0"/>
              <a:t>Visual Studio</a:t>
            </a:r>
          </a:p>
          <a:p>
            <a:endParaRPr lang="en-US" sz="1400" dirty="0"/>
          </a:p>
          <a:p>
            <a:r>
              <a:rPr lang="en-US" sz="1400" dirty="0"/>
              <a:t>Azure Data Catalog</a:t>
            </a:r>
          </a:p>
          <a:p>
            <a:endParaRPr lang="en-US" sz="1400" dirty="0"/>
          </a:p>
          <a:p>
            <a:r>
              <a:rPr lang="en-US" sz="1400" dirty="0"/>
              <a:t>Visual Studio Team Services, Team Foundation Server</a:t>
            </a:r>
          </a:p>
          <a:p>
            <a:endParaRPr lang="en-US" sz="1400" dirty="0"/>
          </a:p>
          <a:p>
            <a:r>
              <a:rPr lang="en-US" sz="1400" dirty="0"/>
              <a:t>System Center</a:t>
            </a:r>
          </a:p>
        </p:txBody>
      </p:sp>
      <p:sp>
        <p:nvSpPr>
          <p:cNvPr id="17" name="Rectangle 16"/>
          <p:cNvSpPr/>
          <p:nvPr/>
        </p:nvSpPr>
        <p:spPr>
          <a:xfrm>
            <a:off x="9055924" y="838592"/>
            <a:ext cx="1489413" cy="1600438"/>
          </a:xfrm>
          <a:prstGeom prst="rect">
            <a:avLst/>
          </a:prstGeom>
        </p:spPr>
        <p:txBody>
          <a:bodyPr wrap="square">
            <a:spAutoFit/>
          </a:bodyPr>
          <a:lstStyle/>
          <a:p>
            <a:r>
              <a:rPr lang="en-US" sz="1400" dirty="0"/>
              <a:t>Visual Studio Team Services</a:t>
            </a:r>
          </a:p>
          <a:p>
            <a:endParaRPr lang="en-US" sz="1400" dirty="0"/>
          </a:p>
          <a:p>
            <a:r>
              <a:rPr lang="en-US" sz="1400" dirty="0"/>
              <a:t>System Center</a:t>
            </a:r>
          </a:p>
          <a:p>
            <a:endParaRPr lang="en-US" sz="1400" dirty="0"/>
          </a:p>
          <a:p>
            <a:r>
              <a:rPr lang="en-US" sz="1400" dirty="0"/>
              <a:t>Azure Deployment</a:t>
            </a:r>
          </a:p>
        </p:txBody>
      </p:sp>
      <p:sp>
        <p:nvSpPr>
          <p:cNvPr id="18" name="Rectangle 17"/>
          <p:cNvSpPr/>
          <p:nvPr/>
        </p:nvSpPr>
        <p:spPr>
          <a:xfrm>
            <a:off x="10807289" y="838590"/>
            <a:ext cx="1354548" cy="2031325"/>
          </a:xfrm>
          <a:prstGeom prst="rect">
            <a:avLst/>
          </a:prstGeom>
        </p:spPr>
        <p:txBody>
          <a:bodyPr wrap="square">
            <a:spAutoFit/>
          </a:bodyPr>
          <a:lstStyle/>
          <a:p>
            <a:r>
              <a:rPr lang="en-US" sz="1400" dirty="0"/>
              <a:t>Application Insights</a:t>
            </a:r>
          </a:p>
          <a:p>
            <a:endParaRPr lang="en-US" sz="1400" dirty="0"/>
          </a:p>
          <a:p>
            <a:r>
              <a:rPr lang="en-US" sz="1400" dirty="0"/>
              <a:t>System Center</a:t>
            </a:r>
          </a:p>
          <a:p>
            <a:endParaRPr lang="en-US" sz="1400" dirty="0"/>
          </a:p>
          <a:p>
            <a:r>
              <a:rPr lang="en-US" sz="1400" dirty="0"/>
              <a:t>Azure Data Factory</a:t>
            </a:r>
          </a:p>
          <a:p>
            <a:endParaRPr lang="en-US" sz="1400" dirty="0"/>
          </a:p>
          <a:p>
            <a:r>
              <a:rPr lang="en-US" sz="1400" dirty="0"/>
              <a:t>Log Scrubbing</a:t>
            </a:r>
          </a:p>
        </p:txBody>
      </p:sp>
      <p:sp>
        <p:nvSpPr>
          <p:cNvPr id="19" name="Rectangle 18"/>
          <p:cNvSpPr/>
          <p:nvPr/>
        </p:nvSpPr>
        <p:spPr>
          <a:xfrm>
            <a:off x="5520152" y="838592"/>
            <a:ext cx="1536286" cy="2462213"/>
          </a:xfrm>
          <a:prstGeom prst="rect">
            <a:avLst/>
          </a:prstGeom>
        </p:spPr>
        <p:txBody>
          <a:bodyPr wrap="square">
            <a:spAutoFit/>
          </a:bodyPr>
          <a:lstStyle/>
          <a:p>
            <a:r>
              <a:rPr lang="en-US" sz="1400" dirty="0"/>
              <a:t>Visual Studio Team Services</a:t>
            </a:r>
          </a:p>
          <a:p>
            <a:endParaRPr lang="en-US" sz="1400" dirty="0"/>
          </a:p>
          <a:p>
            <a:r>
              <a:rPr lang="en-US" sz="1400" dirty="0"/>
              <a:t>System Center</a:t>
            </a:r>
          </a:p>
          <a:p>
            <a:endParaRPr lang="en-US" sz="1400" dirty="0"/>
          </a:p>
          <a:p>
            <a:r>
              <a:rPr lang="en-US" sz="1400" dirty="0"/>
              <a:t>Threat Monitoring Tool</a:t>
            </a:r>
          </a:p>
          <a:p>
            <a:endParaRPr lang="en-US" sz="1400" dirty="0"/>
          </a:p>
          <a:p>
            <a:r>
              <a:rPr lang="en-US" sz="1400" dirty="0"/>
              <a:t>Attack Surface Analyzer</a:t>
            </a:r>
          </a:p>
          <a:p>
            <a:endParaRPr lang="en-US" sz="1400" dirty="0"/>
          </a:p>
        </p:txBody>
      </p:sp>
      <p:sp>
        <p:nvSpPr>
          <p:cNvPr id="20" name="Rectangle 19"/>
          <p:cNvSpPr/>
          <p:nvPr/>
        </p:nvSpPr>
        <p:spPr>
          <a:xfrm>
            <a:off x="3798745" y="804693"/>
            <a:ext cx="1582088" cy="1384995"/>
          </a:xfrm>
          <a:prstGeom prst="rect">
            <a:avLst/>
          </a:prstGeom>
        </p:spPr>
        <p:txBody>
          <a:bodyPr wrap="square">
            <a:spAutoFit/>
          </a:bodyPr>
          <a:lstStyle/>
          <a:p>
            <a:r>
              <a:rPr lang="en-US" sz="1400" dirty="0"/>
              <a:t>Visual Studio Team Services</a:t>
            </a:r>
          </a:p>
          <a:p>
            <a:endParaRPr lang="en-US" sz="1400" dirty="0"/>
          </a:p>
          <a:p>
            <a:r>
              <a:rPr lang="en-US" sz="1400" dirty="0"/>
              <a:t>Visual Studio</a:t>
            </a:r>
          </a:p>
          <a:p>
            <a:endParaRPr lang="en-US" sz="1400" dirty="0"/>
          </a:p>
          <a:p>
            <a:r>
              <a:rPr lang="en-US" sz="1400" dirty="0"/>
              <a:t>System Center</a:t>
            </a:r>
          </a:p>
        </p:txBody>
      </p:sp>
      <p:sp>
        <p:nvSpPr>
          <p:cNvPr id="21" name="Rectangle 20"/>
          <p:cNvSpPr/>
          <p:nvPr/>
        </p:nvSpPr>
        <p:spPr>
          <a:xfrm>
            <a:off x="2146647" y="838592"/>
            <a:ext cx="1420222" cy="2893100"/>
          </a:xfrm>
          <a:prstGeom prst="rect">
            <a:avLst/>
          </a:prstGeom>
        </p:spPr>
        <p:txBody>
          <a:bodyPr wrap="square">
            <a:spAutoFit/>
          </a:bodyPr>
          <a:lstStyle/>
          <a:p>
            <a:r>
              <a:rPr lang="en-US" sz="1400" dirty="0"/>
              <a:t>Visual Studio Online, Team Foundation Server</a:t>
            </a:r>
          </a:p>
          <a:p>
            <a:endParaRPr lang="en-US" sz="1400" dirty="0"/>
          </a:p>
          <a:p>
            <a:r>
              <a:rPr lang="en-US" sz="1400" dirty="0"/>
              <a:t>Visual Studio</a:t>
            </a:r>
          </a:p>
          <a:p>
            <a:endParaRPr lang="en-US" sz="1400" dirty="0"/>
          </a:p>
          <a:p>
            <a:r>
              <a:rPr lang="en-US" sz="1400" dirty="0"/>
              <a:t>DVSM </a:t>
            </a:r>
          </a:p>
          <a:p>
            <a:endParaRPr lang="en-US" sz="1400" dirty="0"/>
          </a:p>
          <a:p>
            <a:r>
              <a:rPr lang="en-US" sz="1400" dirty="0"/>
              <a:t>Azure Portal</a:t>
            </a:r>
          </a:p>
          <a:p>
            <a:endParaRPr lang="en-US" sz="1400" dirty="0"/>
          </a:p>
          <a:p>
            <a:r>
              <a:rPr lang="en-US" sz="1400" dirty="0"/>
              <a:t>Azure ML Studio</a:t>
            </a:r>
          </a:p>
        </p:txBody>
      </p:sp>
      <p:sp>
        <p:nvSpPr>
          <p:cNvPr id="22" name="Rectangle 21"/>
          <p:cNvSpPr/>
          <p:nvPr/>
        </p:nvSpPr>
        <p:spPr>
          <a:xfrm>
            <a:off x="7184908" y="838592"/>
            <a:ext cx="1536286" cy="2031325"/>
          </a:xfrm>
          <a:prstGeom prst="rect">
            <a:avLst/>
          </a:prstGeom>
        </p:spPr>
        <p:txBody>
          <a:bodyPr wrap="square">
            <a:spAutoFit/>
          </a:bodyPr>
          <a:lstStyle/>
          <a:p>
            <a:r>
              <a:rPr lang="en-US" sz="1400" dirty="0"/>
              <a:t>Visual Studio Team Services</a:t>
            </a:r>
          </a:p>
          <a:p>
            <a:endParaRPr lang="en-US" sz="1400" dirty="0"/>
          </a:p>
          <a:p>
            <a:r>
              <a:rPr lang="en-US" sz="1400" dirty="0"/>
              <a:t>System Center</a:t>
            </a:r>
          </a:p>
          <a:p>
            <a:endParaRPr lang="en-US" sz="1400" dirty="0"/>
          </a:p>
          <a:p>
            <a:r>
              <a:rPr lang="en-US" sz="1400" dirty="0"/>
              <a:t>Azure Data Factory</a:t>
            </a:r>
          </a:p>
          <a:p>
            <a:endParaRPr lang="en-US" sz="1400" dirty="0"/>
          </a:p>
          <a:p>
            <a:r>
              <a:rPr lang="en-US" sz="1400" dirty="0"/>
              <a:t>ARM and DSC</a:t>
            </a:r>
          </a:p>
        </p:txBody>
      </p:sp>
      <p:cxnSp>
        <p:nvCxnSpPr>
          <p:cNvPr id="24" name="Straight Connector 23"/>
          <p:cNvCxnSpPr/>
          <p:nvPr/>
        </p:nvCxnSpPr>
        <p:spPr>
          <a:xfrm>
            <a:off x="435087" y="838590"/>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5" name="Straight Connector 24"/>
          <p:cNvCxnSpPr/>
          <p:nvPr/>
        </p:nvCxnSpPr>
        <p:spPr>
          <a:xfrm>
            <a:off x="21034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p:nvPr/>
        </p:nvCxnSpPr>
        <p:spPr>
          <a:xfrm>
            <a:off x="37798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7" name="Straight Connector 26"/>
          <p:cNvCxnSpPr/>
          <p:nvPr/>
        </p:nvCxnSpPr>
        <p:spPr>
          <a:xfrm>
            <a:off x="54562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72088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9" name="Straight Connector 28"/>
          <p:cNvCxnSpPr/>
          <p:nvPr/>
        </p:nvCxnSpPr>
        <p:spPr>
          <a:xfrm>
            <a:off x="8923849"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30" name="Straight Connector 29"/>
          <p:cNvCxnSpPr/>
          <p:nvPr/>
        </p:nvCxnSpPr>
        <p:spPr>
          <a:xfrm>
            <a:off x="10737109" y="784485"/>
            <a:ext cx="0" cy="5630472"/>
          </a:xfrm>
          <a:prstGeom prst="line">
            <a:avLst/>
          </a:prstGeom>
        </p:spPr>
        <p:style>
          <a:lnRef idx="1">
            <a:schemeClr val="accent6"/>
          </a:lnRef>
          <a:fillRef idx="0">
            <a:schemeClr val="accent6"/>
          </a:fillRef>
          <a:effectRef idx="0">
            <a:schemeClr val="accent6"/>
          </a:effectRef>
          <a:fontRef idx="minor">
            <a:schemeClr val="tx1"/>
          </a:fontRef>
        </p:style>
      </p:cxnSp>
      <p:sp>
        <p:nvSpPr>
          <p:cNvPr id="32" name="Title 4"/>
          <p:cNvSpPr txBox="1">
            <a:spLocks/>
          </p:cNvSpPr>
          <p:nvPr/>
        </p:nvSpPr>
        <p:spPr>
          <a:xfrm>
            <a:off x="0" y="0"/>
            <a:ext cx="12436475" cy="844903"/>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r" defTabSz="932742"/>
            <a:r>
              <a:rPr lang="en-US" sz="4000" spc="-102" dirty="0">
                <a:ln w="3175">
                  <a:noFill/>
                </a:ln>
                <a:solidFill>
                  <a:schemeClr val="bg1">
                    <a:lumMod val="50000"/>
                  </a:schemeClr>
                </a:solidFill>
                <a:latin typeface="+mj-lt"/>
                <a:ea typeface="+mn-ea"/>
              </a:rPr>
              <a:t>DevOps  &lt;&gt; Toolchain</a:t>
            </a:r>
          </a:p>
        </p:txBody>
      </p:sp>
      <p:pic>
        <p:nvPicPr>
          <p:cNvPr id="33" name="Picture 32"/>
          <p:cNvPicPr>
            <a:picLocks noChangeAspect="1"/>
          </p:cNvPicPr>
          <p:nvPr/>
        </p:nvPicPr>
        <p:blipFill>
          <a:blip r:embed="rId3"/>
          <a:stretch>
            <a:fillRect/>
          </a:stretch>
        </p:blipFill>
        <p:spPr>
          <a:xfrm>
            <a:off x="10891325" y="6515522"/>
            <a:ext cx="1456418" cy="310896"/>
          </a:xfrm>
          <a:prstGeom prst="rect">
            <a:avLst/>
          </a:prstGeom>
        </p:spPr>
      </p:pic>
      <p:sp>
        <p:nvSpPr>
          <p:cNvPr id="2" name="Arrow: Right 1"/>
          <p:cNvSpPr/>
          <p:nvPr/>
        </p:nvSpPr>
        <p:spPr bwMode="auto">
          <a:xfrm rot="10800000">
            <a:off x="1024989" y="2282344"/>
            <a:ext cx="10386496" cy="3021514"/>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vert"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DevOps Process Focus</a:t>
            </a:r>
          </a:p>
        </p:txBody>
      </p:sp>
    </p:spTree>
    <p:extLst>
      <p:ext uri="{BB962C8B-B14F-4D97-AF65-F5344CB8AC3E}">
        <p14:creationId xmlns:p14="http://schemas.microsoft.com/office/powerpoint/2010/main" val="244823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500"/>
                                        <p:tgtEl>
                                          <p:spTgt spid="2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up)">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1000"/>
                                        <p:tgtEl>
                                          <p:spTgt spid="21"/>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childTnLst>
                                </p:cTn>
                              </p:par>
                            </p:childTnLst>
                          </p:cTn>
                        </p:par>
                        <p:par>
                          <p:cTn id="73" fill="hold">
                            <p:stCondLst>
                              <p:cond delay="2500"/>
                            </p:stCondLst>
                            <p:childTnLst>
                              <p:par>
                                <p:cTn id="74" presetID="10" presetClass="entr" presetSubtype="0" fill="hold" grpId="0" nodeType="after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1000"/>
                                        <p:tgtEl>
                                          <p:spTgt spid="19"/>
                                        </p:tgtEl>
                                      </p:cBhvr>
                                    </p:animEffect>
                                  </p:childTnLst>
                                </p:cTn>
                              </p:par>
                            </p:childTnLst>
                          </p:cTn>
                        </p:par>
                        <p:par>
                          <p:cTn id="77" fill="hold">
                            <p:stCondLst>
                              <p:cond delay="3500"/>
                            </p:stCondLst>
                            <p:childTnLst>
                              <p:par>
                                <p:cTn id="78" presetID="10" presetClass="entr" presetSubtype="0"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1000"/>
                                        <p:tgtEl>
                                          <p:spTgt spid="22"/>
                                        </p:tgtEl>
                                      </p:cBhvr>
                                    </p:animEffect>
                                  </p:childTnLst>
                                </p:cTn>
                              </p:par>
                            </p:childTnLst>
                          </p:cTn>
                        </p:par>
                        <p:par>
                          <p:cTn id="81" fill="hold">
                            <p:stCondLst>
                              <p:cond delay="4500"/>
                            </p:stCondLst>
                            <p:childTnLst>
                              <p:par>
                                <p:cTn id="82" presetID="10" presetClass="entr" presetSubtype="0" fill="hold" grpId="0" nodeType="after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1000"/>
                                        <p:tgtEl>
                                          <p:spTgt spid="17"/>
                                        </p:tgtEl>
                                      </p:cBhvr>
                                    </p:animEffect>
                                  </p:childTnLst>
                                </p:cTn>
                              </p:par>
                            </p:childTnLst>
                          </p:cTn>
                        </p:par>
                        <p:par>
                          <p:cTn id="85" fill="hold">
                            <p:stCondLst>
                              <p:cond delay="5500"/>
                            </p:stCondLst>
                            <p:childTnLst>
                              <p:par>
                                <p:cTn id="86" presetID="10" presetClass="entr" presetSubtype="0" fill="hold" grpId="0" nodeType="after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1000"/>
                                        <p:tgtEl>
                                          <p:spTgt spid="18"/>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2" fill="hold" grpId="0" nodeType="clickEffect">
                                  <p:stCondLst>
                                    <p:cond delay="0"/>
                                  </p:stCondLst>
                                  <p:childTnLst>
                                    <p:set>
                                      <p:cBhvr>
                                        <p:cTn id="92" dur="1" fill="hold">
                                          <p:stCondLst>
                                            <p:cond delay="0"/>
                                          </p:stCondLst>
                                        </p:cTn>
                                        <p:tgtEl>
                                          <p:spTgt spid="2"/>
                                        </p:tgtEl>
                                        <p:attrNameLst>
                                          <p:attrName>style.visibility</p:attrName>
                                        </p:attrNameLst>
                                      </p:cBhvr>
                                      <p:to>
                                        <p:strVal val="visible"/>
                                      </p:to>
                                    </p:set>
                                    <p:animEffect transition="in" filter="wipe(right)">
                                      <p:cBhvr>
                                        <p:cTn id="9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3" grpId="0"/>
      <p:bldP spid="17" grpId="0"/>
      <p:bldP spid="18" grpId="0"/>
      <p:bldP spid="19" grpId="0"/>
      <p:bldP spid="20" grpId="0"/>
      <p:bldP spid="21" grpId="0"/>
      <p:bldP spid="22"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06"/>
            <a:ext cx="12436475" cy="726064"/>
          </a:xfrm>
        </p:spPr>
        <p:txBody>
          <a:bodyPr vert="horz" wrap="square" lIns="146304" tIns="91440" rIns="146304" bIns="91440" rtlCol="0" anchor="t">
            <a:noAutofit/>
          </a:bodyPr>
          <a:lstStyle/>
          <a:p>
            <a:pPr algn="r" defTabSz="1109758"/>
            <a:r>
              <a:rPr lang="en-US" sz="4000" spc="-59" dirty="0">
                <a:solidFill>
                  <a:schemeClr val="bg1">
                    <a:lumMod val="50000"/>
                  </a:schemeClr>
                </a:solidFill>
                <a:latin typeface="Segoe UI Light" pitchFamily="34" charset="0"/>
                <a:ea typeface="Segoe UI" pitchFamily="34" charset="0"/>
              </a:rPr>
              <a:t>DevOps: the three stage conversation</a:t>
            </a:r>
          </a:p>
        </p:txBody>
      </p:sp>
      <p:grpSp>
        <p:nvGrpSpPr>
          <p:cNvPr id="8" name="Group 7"/>
          <p:cNvGrpSpPr/>
          <p:nvPr/>
        </p:nvGrpSpPr>
        <p:grpSpPr>
          <a:xfrm>
            <a:off x="4360251" y="5622064"/>
            <a:ext cx="3650483" cy="887379"/>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5399" b="1" i="0" u="none" strike="noStrike" kern="120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3999" b="0" i="0" u="none" strike="noStrike" kern="120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9" name="Group 8"/>
          <p:cNvGrpSpPr/>
          <p:nvPr/>
        </p:nvGrpSpPr>
        <p:grpSpPr>
          <a:xfrm>
            <a:off x="8208210" y="5622065"/>
            <a:ext cx="3650482" cy="887379"/>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5399" b="1" i="0" u="none" strike="noStrike" kern="120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3999" b="0" i="0" u="none" strike="noStrike" kern="120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Products</a:t>
              </a:r>
            </a:p>
          </p:txBody>
        </p:sp>
      </p:grpSp>
      <p:grpSp>
        <p:nvGrpSpPr>
          <p:cNvPr id="19" name="Group 18"/>
          <p:cNvGrpSpPr/>
          <p:nvPr/>
        </p:nvGrpSpPr>
        <p:grpSpPr>
          <a:xfrm>
            <a:off x="512292" y="5627379"/>
            <a:ext cx="3650483" cy="887379"/>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5399" b="1" i="0" u="none" strike="noStrike" kern="120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3999" b="0" i="0" u="none" strike="noStrike" kern="120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08" y="2101355"/>
            <a:ext cx="1724972" cy="3087449"/>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168" y="2480480"/>
            <a:ext cx="1330145" cy="2611200"/>
          </a:xfrm>
          <a:prstGeom prst="rect">
            <a:avLst/>
          </a:prstGeom>
        </p:spPr>
      </p:pic>
      <p:grpSp>
        <p:nvGrpSpPr>
          <p:cNvPr id="5" name="Group 4"/>
          <p:cNvGrpSpPr/>
          <p:nvPr/>
        </p:nvGrpSpPr>
        <p:grpSpPr>
          <a:xfrm>
            <a:off x="4568811" y="2100043"/>
            <a:ext cx="3298852" cy="3299988"/>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4" name="Group 4"/>
          <p:cNvGrpSpPr>
            <a:grpSpLocks noChangeAspect="1"/>
          </p:cNvGrpSpPr>
          <p:nvPr/>
        </p:nvGrpSpPr>
        <p:grpSpPr bwMode="auto">
          <a:xfrm>
            <a:off x="7697788" y="1162050"/>
            <a:ext cx="4667250" cy="4667250"/>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5" name="TextBox 24"/>
          <p:cNvSpPr txBox="1"/>
          <p:nvPr/>
        </p:nvSpPr>
        <p:spPr>
          <a:xfrm>
            <a:off x="1167411" y="3288453"/>
            <a:ext cx="766300"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56" name="Picture 55"/>
          <p:cNvPicPr>
            <a:picLocks/>
          </p:cNvPicPr>
          <p:nvPr/>
        </p:nvPicPr>
        <p:blipFill>
          <a:blip r:embed="rId9"/>
          <a:stretch>
            <a:fillRect/>
          </a:stretch>
        </p:blipFill>
        <p:spPr>
          <a:xfrm>
            <a:off x="2632955" y="2942999"/>
            <a:ext cx="123634" cy="137160"/>
          </a:xfrm>
          <a:prstGeom prst="rect">
            <a:avLst/>
          </a:prstGeom>
        </p:spPr>
      </p:pic>
      <p:pic>
        <p:nvPicPr>
          <p:cNvPr id="57" name="Picture 56"/>
          <p:cNvPicPr>
            <a:picLocks/>
          </p:cNvPicPr>
          <p:nvPr/>
        </p:nvPicPr>
        <p:blipFill>
          <a:blip r:embed="rId9"/>
          <a:stretch>
            <a:fillRect/>
          </a:stretch>
        </p:blipFill>
        <p:spPr>
          <a:xfrm flipH="1">
            <a:off x="2907498" y="2942999"/>
            <a:ext cx="123634" cy="137160"/>
          </a:xfrm>
          <a:prstGeom prst="rect">
            <a:avLst/>
          </a:prstGeom>
        </p:spPr>
      </p:pic>
      <p:sp>
        <p:nvSpPr>
          <p:cNvPr id="58" name="TextBox 57"/>
          <p:cNvSpPr txBox="1"/>
          <p:nvPr/>
        </p:nvSpPr>
        <p:spPr>
          <a:xfrm>
            <a:off x="2450168" y="3288453"/>
            <a:ext cx="766877"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Tree>
    <p:extLst>
      <p:ext uri="{BB962C8B-B14F-4D97-AF65-F5344CB8AC3E}">
        <p14:creationId xmlns:p14="http://schemas.microsoft.com/office/powerpoint/2010/main" val="326880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77"/>
            <a:ext cx="12436475" cy="748221"/>
          </a:xfrm>
        </p:spPr>
        <p:txBody>
          <a:bodyPr vert="horz" wrap="square" lIns="146304" tIns="91440" rIns="146304" bIns="91440" rtlCol="0" anchor="t">
            <a:noAutofit/>
          </a:bodyPr>
          <a:lstStyle/>
          <a:p>
            <a:pPr algn="r" defTabSz="1109758"/>
            <a:r>
              <a:rPr lang="en-US" sz="4000" spc="-59" dirty="0">
                <a:solidFill>
                  <a:schemeClr val="bg1">
                    <a:lumMod val="50000"/>
                  </a:schemeClr>
                </a:solidFill>
                <a:latin typeface="Segoe UI Light" pitchFamily="34" charset="0"/>
                <a:ea typeface="Segoe UI" pitchFamily="34" charset="0"/>
              </a:rPr>
              <a:t>DevOps Maturity</a:t>
            </a:r>
          </a:p>
        </p:txBody>
      </p:sp>
      <p:sp>
        <p:nvSpPr>
          <p:cNvPr id="5" name="Rectangle 4"/>
          <p:cNvSpPr/>
          <p:nvPr/>
        </p:nvSpPr>
        <p:spPr>
          <a:xfrm>
            <a:off x="274640" y="6559907"/>
            <a:ext cx="6539877" cy="24622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solidFill>
                <a:effectLst/>
                <a:uLnTx/>
                <a:uFillTx/>
                <a:latin typeface="Segoe UI"/>
                <a:ea typeface="+mn-ea"/>
                <a:cs typeface="+mn-cs"/>
                <a:hlinkClick r:id="rId3"/>
              </a:rPr>
              <a:t>http://www.itproguy.com/devops-practices/</a:t>
            </a:r>
            <a:r>
              <a:rPr kumimoji="0" lang="en-US" sz="1000" b="0" i="1" u="none" strike="noStrike" kern="1200" cap="none" spc="0" normalizeH="0" baseline="0" noProof="0" dirty="0">
                <a:ln>
                  <a:noFill/>
                </a:ln>
                <a:solidFill>
                  <a:srgbClr val="505050"/>
                </a:solidFill>
                <a:effectLst/>
                <a:uLnTx/>
                <a:uFillTx/>
                <a:latin typeface="Segoe UI"/>
                <a:ea typeface="+mn-ea"/>
                <a:cs typeface="+mn-cs"/>
              </a:rPr>
              <a:t> </a:t>
            </a:r>
          </a:p>
        </p:txBody>
      </p:sp>
      <p:sp>
        <p:nvSpPr>
          <p:cNvPr id="7" name="brain_2" descr="Cognitive services&#10;">
            <a:extLst/>
          </p:cNvPr>
          <p:cNvSpPr>
            <a:spLocks noChangeAspect="1" noEditPoints="1"/>
          </p:cNvSpPr>
          <p:nvPr/>
        </p:nvSpPr>
        <p:spPr bwMode="auto">
          <a:xfrm>
            <a:off x="3922713" y="2469013"/>
            <a:ext cx="515260" cy="345497"/>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solidFill>
            <a:sysClr val="window" lastClr="FFFFFF"/>
          </a:solidFill>
          <a:ln w="25400" cap="flat" cmpd="sng" algn="ctr">
            <a:solidFill>
              <a:srgbClr val="00BCF2"/>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B050"/>
              </a:solidFill>
              <a:effectLst/>
              <a:uLnTx/>
              <a:uFillTx/>
              <a:latin typeface="Segoe UI"/>
              <a:ea typeface="+mn-ea"/>
              <a:cs typeface="+mn-cs"/>
            </a:endParaRPr>
          </a:p>
        </p:txBody>
      </p:sp>
      <p:grpSp>
        <p:nvGrpSpPr>
          <p:cNvPr id="16" name="Group 15"/>
          <p:cNvGrpSpPr/>
          <p:nvPr/>
        </p:nvGrpSpPr>
        <p:grpSpPr>
          <a:xfrm>
            <a:off x="2554319" y="1153323"/>
            <a:ext cx="1036816" cy="1229537"/>
            <a:chOff x="990421" y="2473731"/>
            <a:chExt cx="1613437" cy="1779859"/>
          </a:xfrm>
        </p:grpSpPr>
        <p:sp>
          <p:nvSpPr>
            <p:cNvPr id="17" name="PageEdit_EFB8" descr="Edit">
              <a:extLst/>
            </p:cNvPr>
            <p:cNvSpPr>
              <a:spLocks noChangeAspect="1" noEditPoints="1"/>
            </p:cNvSpPr>
            <p:nvPr/>
          </p:nvSpPr>
          <p:spPr bwMode="auto">
            <a:xfrm>
              <a:off x="1299281" y="2473731"/>
              <a:ext cx="630634" cy="67239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18" name="PC1_E977" descr="PC, desktop&#10;">
              <a:extLst/>
            </p:cNvPr>
            <p:cNvSpPr>
              <a:spLocks noChangeAspect="1" noEditPoints="1"/>
            </p:cNvSpPr>
            <p:nvPr/>
          </p:nvSpPr>
          <p:spPr bwMode="auto">
            <a:xfrm>
              <a:off x="1320378" y="3247217"/>
              <a:ext cx="687458" cy="5501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 name="Title 1"/>
            <p:cNvSpPr txBox="1">
              <a:spLocks/>
            </p:cNvSpPr>
            <p:nvPr/>
          </p:nvSpPr>
          <p:spPr>
            <a:xfrm>
              <a:off x="990421" y="3898490"/>
              <a:ext cx="1613437" cy="35510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marL="0" marR="0" lvl="0" indent="0" algn="ctr" defTabSz="1109758"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59" normalizeH="0" baseline="0" noProof="0" dirty="0">
                  <a:ln>
                    <a:noFill/>
                  </a:ln>
                  <a:solidFill>
                    <a:srgbClr val="7FBA00"/>
                  </a:solidFill>
                  <a:effectLst/>
                  <a:uLnTx/>
                  <a:uFillTx/>
                  <a:latin typeface="Segoe UI Light" pitchFamily="34" charset="0"/>
                  <a:cs typeface="Segoe UI" pitchFamily="34" charset="0"/>
                </a:rPr>
                <a:t>Configure</a:t>
              </a:r>
            </a:p>
          </p:txBody>
        </p:sp>
      </p:grpSp>
      <p:grpSp>
        <p:nvGrpSpPr>
          <p:cNvPr id="20" name="Group 19"/>
          <p:cNvGrpSpPr/>
          <p:nvPr/>
        </p:nvGrpSpPr>
        <p:grpSpPr>
          <a:xfrm>
            <a:off x="3760832" y="1512334"/>
            <a:ext cx="865839" cy="898745"/>
            <a:chOff x="2930898" y="2620487"/>
            <a:chExt cx="1347372" cy="1301010"/>
          </a:xfrm>
        </p:grpSpPr>
        <p:sp>
          <p:nvSpPr>
            <p:cNvPr id="21" name="binary" descr="Data, code, binary&#10;">
              <a:extLst/>
            </p:cNvPr>
            <p:cNvSpPr>
              <a:spLocks noChangeAspect="1" noEditPoints="1"/>
            </p:cNvSpPr>
            <p:nvPr/>
          </p:nvSpPr>
          <p:spPr bwMode="auto">
            <a:xfrm>
              <a:off x="3182808" y="2620487"/>
              <a:ext cx="930252" cy="80327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22" name="Title 1"/>
            <p:cNvSpPr txBox="1">
              <a:spLocks/>
            </p:cNvSpPr>
            <p:nvPr/>
          </p:nvSpPr>
          <p:spPr>
            <a:xfrm>
              <a:off x="2930898" y="3514807"/>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marL="0" marR="0" lvl="0" indent="0" algn="ctr" defTabSz="1109758"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59" normalizeH="0" baseline="0" noProof="0" dirty="0">
                  <a:ln>
                    <a:noFill/>
                  </a:ln>
                  <a:solidFill>
                    <a:srgbClr val="7FBA00"/>
                  </a:solidFill>
                  <a:effectLst/>
                  <a:uLnTx/>
                  <a:uFillTx/>
                  <a:latin typeface="Segoe UI Light" pitchFamily="34" charset="0"/>
                  <a:cs typeface="Segoe UI" pitchFamily="34" charset="0"/>
                </a:rPr>
                <a:t>Code</a:t>
              </a:r>
            </a:p>
          </p:txBody>
        </p:sp>
      </p:grpSp>
      <p:grpSp>
        <p:nvGrpSpPr>
          <p:cNvPr id="24" name="Group 23"/>
          <p:cNvGrpSpPr/>
          <p:nvPr/>
        </p:nvGrpSpPr>
        <p:grpSpPr>
          <a:xfrm>
            <a:off x="4881278" y="1399463"/>
            <a:ext cx="865839" cy="1011616"/>
            <a:chOff x="4751566" y="2545225"/>
            <a:chExt cx="1347372" cy="1464399"/>
          </a:xfrm>
        </p:grpSpPr>
        <p:sp>
          <p:nvSpPr>
            <p:cNvPr id="25" name="network_3" descr="Data network, server network, connected server&#10;">
              <a:extLst/>
            </p:cNvPr>
            <p:cNvSpPr>
              <a:spLocks noChangeAspect="1" noEditPoints="1"/>
            </p:cNvSpPr>
            <p:nvPr/>
          </p:nvSpPr>
          <p:spPr bwMode="auto">
            <a:xfrm>
              <a:off x="4930119" y="2545225"/>
              <a:ext cx="990267" cy="102763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26" name="Title 1"/>
            <p:cNvSpPr txBox="1">
              <a:spLocks/>
            </p:cNvSpPr>
            <p:nvPr/>
          </p:nvSpPr>
          <p:spPr>
            <a:xfrm>
              <a:off x="4751566" y="3602934"/>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marL="0" marR="0" lvl="0" indent="0" algn="ctr" defTabSz="1109758"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59" normalizeH="0" baseline="0" noProof="0" dirty="0">
                  <a:ln>
                    <a:noFill/>
                  </a:ln>
                  <a:solidFill>
                    <a:srgbClr val="7FBA00"/>
                  </a:solidFill>
                  <a:effectLst/>
                  <a:uLnTx/>
                  <a:uFillTx/>
                  <a:latin typeface="Segoe UI Light" pitchFamily="34" charset="0"/>
                  <a:cs typeface="Segoe UI" pitchFamily="34" charset="0"/>
                </a:rPr>
                <a:t>Build</a:t>
              </a:r>
            </a:p>
          </p:txBody>
        </p:sp>
      </p:grpSp>
      <p:grpSp>
        <p:nvGrpSpPr>
          <p:cNvPr id="27" name="Group 26"/>
          <p:cNvGrpSpPr/>
          <p:nvPr/>
        </p:nvGrpSpPr>
        <p:grpSpPr>
          <a:xfrm>
            <a:off x="5837237" y="1404718"/>
            <a:ext cx="865839" cy="1006361"/>
            <a:chOff x="6439680" y="2430462"/>
            <a:chExt cx="1347372" cy="1456792"/>
          </a:xfrm>
        </p:grpSpPr>
        <p:sp>
          <p:nvSpPr>
            <p:cNvPr id="28" name="Trackers_EADF" descr="Checklist, to do list, tasks&#10;">
              <a:extLst/>
            </p:cNvPr>
            <p:cNvSpPr>
              <a:spLocks noChangeAspect="1" noEditPoints="1"/>
            </p:cNvSpPr>
            <p:nvPr/>
          </p:nvSpPr>
          <p:spPr bwMode="auto">
            <a:xfrm>
              <a:off x="6751637" y="2430462"/>
              <a:ext cx="731023" cy="99678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sp>
          <p:nvSpPr>
            <p:cNvPr id="29" name="Title 1"/>
            <p:cNvSpPr txBox="1">
              <a:spLocks/>
            </p:cNvSpPr>
            <p:nvPr/>
          </p:nvSpPr>
          <p:spPr>
            <a:xfrm>
              <a:off x="6439680" y="3480564"/>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marL="0" marR="0" lvl="0" indent="0" algn="ctr" defTabSz="1109758"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59" normalizeH="0" baseline="0" noProof="0" dirty="0">
                  <a:ln>
                    <a:noFill/>
                  </a:ln>
                  <a:solidFill>
                    <a:srgbClr val="7FBA00"/>
                  </a:solidFill>
                  <a:effectLst/>
                  <a:uLnTx/>
                  <a:uFillTx/>
                  <a:latin typeface="Segoe UI Light" pitchFamily="34" charset="0"/>
                  <a:cs typeface="Segoe UI" pitchFamily="34" charset="0"/>
                </a:rPr>
                <a:t>Test</a:t>
              </a:r>
            </a:p>
          </p:txBody>
        </p:sp>
      </p:grpSp>
      <p:grpSp>
        <p:nvGrpSpPr>
          <p:cNvPr id="30" name="Group 29"/>
          <p:cNvGrpSpPr/>
          <p:nvPr/>
        </p:nvGrpSpPr>
        <p:grpSpPr>
          <a:xfrm>
            <a:off x="6873906" y="1435691"/>
            <a:ext cx="865839" cy="975388"/>
            <a:chOff x="8260348" y="2486436"/>
            <a:chExt cx="1347372" cy="1411956"/>
          </a:xfrm>
        </p:grpSpPr>
        <p:sp>
          <p:nvSpPr>
            <p:cNvPr id="31" name="Product_ECDC" descr="Box, package, shipping&#10;">
              <a:extLst/>
            </p:cNvPr>
            <p:cNvSpPr>
              <a:spLocks noChangeAspect="1" noEditPoints="1"/>
            </p:cNvSpPr>
            <p:nvPr/>
          </p:nvSpPr>
          <p:spPr bwMode="auto">
            <a:xfrm>
              <a:off x="8450484" y="2486436"/>
              <a:ext cx="883643" cy="994128"/>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sp>
          <p:nvSpPr>
            <p:cNvPr id="32" name="Title 1"/>
            <p:cNvSpPr txBox="1">
              <a:spLocks/>
            </p:cNvSpPr>
            <p:nvPr/>
          </p:nvSpPr>
          <p:spPr>
            <a:xfrm>
              <a:off x="8260348" y="3491702"/>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marL="0" marR="0" lvl="0" indent="0" algn="ctr" defTabSz="1109758"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59" normalizeH="0" baseline="0" noProof="0" dirty="0">
                  <a:ln>
                    <a:noFill/>
                  </a:ln>
                  <a:solidFill>
                    <a:srgbClr val="7FBA00"/>
                  </a:solidFill>
                  <a:effectLst/>
                  <a:uLnTx/>
                  <a:uFillTx/>
                  <a:latin typeface="Segoe UI Light" pitchFamily="34" charset="0"/>
                  <a:cs typeface="Segoe UI" pitchFamily="34" charset="0"/>
                </a:rPr>
                <a:t>Package</a:t>
              </a:r>
            </a:p>
          </p:txBody>
        </p:sp>
      </p:grpSp>
      <p:grpSp>
        <p:nvGrpSpPr>
          <p:cNvPr id="33" name="Group 32"/>
          <p:cNvGrpSpPr/>
          <p:nvPr/>
        </p:nvGrpSpPr>
        <p:grpSpPr>
          <a:xfrm>
            <a:off x="7974316" y="1512334"/>
            <a:ext cx="865839" cy="902100"/>
            <a:chOff x="10152998" y="2518962"/>
            <a:chExt cx="1347372" cy="1305866"/>
          </a:xfrm>
        </p:grpSpPr>
        <p:sp>
          <p:nvSpPr>
            <p:cNvPr id="34" name="globe_2" descr="Globe, global, earth&#10;">
              <a:extLst/>
            </p:cNvPr>
            <p:cNvSpPr>
              <a:spLocks noChangeAspect="1" noEditPoints="1"/>
            </p:cNvSpPr>
            <p:nvPr/>
          </p:nvSpPr>
          <p:spPr bwMode="auto">
            <a:xfrm>
              <a:off x="10431684" y="2518962"/>
              <a:ext cx="802349" cy="80234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35" name="Title 1"/>
            <p:cNvSpPr txBox="1">
              <a:spLocks/>
            </p:cNvSpPr>
            <p:nvPr/>
          </p:nvSpPr>
          <p:spPr>
            <a:xfrm>
              <a:off x="10152998" y="3418138"/>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marL="0" marR="0" lvl="0" indent="0" algn="ctr" defTabSz="1109758"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59" normalizeH="0" baseline="0" noProof="0" dirty="0">
                  <a:ln>
                    <a:noFill/>
                  </a:ln>
                  <a:solidFill>
                    <a:srgbClr val="7FBA00"/>
                  </a:solidFill>
                  <a:effectLst/>
                  <a:uLnTx/>
                  <a:uFillTx/>
                  <a:latin typeface="Segoe UI Light" pitchFamily="34" charset="0"/>
                  <a:cs typeface="Segoe UI" pitchFamily="34" charset="0"/>
                </a:rPr>
                <a:t>Deploy</a:t>
              </a:r>
            </a:p>
          </p:txBody>
        </p:sp>
      </p:grpSp>
      <p:grpSp>
        <p:nvGrpSpPr>
          <p:cNvPr id="36" name="Group 35"/>
          <p:cNvGrpSpPr/>
          <p:nvPr/>
        </p:nvGrpSpPr>
        <p:grpSpPr>
          <a:xfrm>
            <a:off x="5382155" y="337917"/>
            <a:ext cx="865839" cy="707642"/>
            <a:chOff x="5392814" y="881007"/>
            <a:chExt cx="1347372" cy="1024372"/>
          </a:xfrm>
        </p:grpSpPr>
        <p:sp>
          <p:nvSpPr>
            <p:cNvPr id="37" name="binoculars" descr="Binoculars&#10;">
              <a:extLst/>
            </p:cNvPr>
            <p:cNvSpPr>
              <a:spLocks noChangeAspect="1" noEditPoints="1"/>
            </p:cNvSpPr>
            <p:nvPr/>
          </p:nvSpPr>
          <p:spPr bwMode="auto">
            <a:xfrm>
              <a:off x="5739975" y="1297871"/>
              <a:ext cx="659737" cy="60750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38" name="Title 1"/>
            <p:cNvSpPr txBox="1">
              <a:spLocks/>
            </p:cNvSpPr>
            <p:nvPr/>
          </p:nvSpPr>
          <p:spPr>
            <a:xfrm>
              <a:off x="5392814" y="881007"/>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marL="0" marR="0" lvl="0" indent="0" algn="ctr" defTabSz="1109758"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59" normalizeH="0" baseline="0" noProof="0" dirty="0">
                  <a:ln>
                    <a:noFill/>
                  </a:ln>
                  <a:solidFill>
                    <a:srgbClr val="7FBA00"/>
                  </a:solidFill>
                  <a:effectLst/>
                  <a:uLnTx/>
                  <a:uFillTx/>
                  <a:latin typeface="Segoe UI Light" pitchFamily="34" charset="0"/>
                  <a:cs typeface="Segoe UI" pitchFamily="34" charset="0"/>
                </a:rPr>
                <a:t>Monitor</a:t>
              </a:r>
            </a:p>
          </p:txBody>
        </p:sp>
      </p:grpSp>
      <p:sp>
        <p:nvSpPr>
          <p:cNvPr id="42" name="Rectangle 41"/>
          <p:cNvSpPr/>
          <p:nvPr/>
        </p:nvSpPr>
        <p:spPr>
          <a:xfrm>
            <a:off x="3463680" y="3203230"/>
            <a:ext cx="5205323" cy="3108543"/>
          </a:xfrm>
          <a:prstGeom prst="rect">
            <a:avLst/>
          </a:prstGeom>
        </p:spPr>
        <p:txBody>
          <a:bodyPr wrap="square">
            <a:spAutoFit/>
          </a:bodyPr>
          <a:lstStyle/>
          <a:p>
            <a:pPr marL="285750" indent="-285750">
              <a:buFont typeface="Arial" panose="020B0604020202020204" pitchFamily="34" charset="0"/>
              <a:buChar char="•"/>
            </a:pPr>
            <a:r>
              <a:rPr lang="en-US" sz="2800" dirty="0"/>
              <a:t>Infrastructure as Code (</a:t>
            </a:r>
            <a:r>
              <a:rPr lang="en-US" sz="2800" dirty="0" err="1"/>
              <a:t>IaC</a:t>
            </a:r>
            <a:r>
              <a:rPr lang="en-US" sz="2800" dirty="0"/>
              <a:t>)</a:t>
            </a:r>
          </a:p>
          <a:p>
            <a:pPr marL="285750" indent="-285750" fontAlgn="ctr">
              <a:buFont typeface="Arial" panose="020B0604020202020204" pitchFamily="34" charset="0"/>
              <a:buChar char="•"/>
            </a:pPr>
            <a:r>
              <a:rPr lang="en-US" sz="2800" dirty="0"/>
              <a:t>Continuous Integration</a:t>
            </a:r>
          </a:p>
          <a:p>
            <a:pPr marL="285750" indent="-285750" fontAlgn="ctr">
              <a:buFont typeface="Arial" panose="020B0604020202020204" pitchFamily="34" charset="0"/>
              <a:buChar char="•"/>
            </a:pPr>
            <a:r>
              <a:rPr lang="en-US" sz="2800" dirty="0"/>
              <a:t>Automated Testing</a:t>
            </a:r>
          </a:p>
          <a:p>
            <a:pPr marL="285750" indent="-285750" fontAlgn="ctr">
              <a:buFont typeface="Arial" panose="020B0604020202020204" pitchFamily="34" charset="0"/>
              <a:buChar char="•"/>
            </a:pPr>
            <a:r>
              <a:rPr lang="en-US" sz="2800" dirty="0"/>
              <a:t>Continuous Deployment</a:t>
            </a:r>
          </a:p>
          <a:p>
            <a:pPr marL="285750" indent="-285750" fontAlgn="ctr">
              <a:buFont typeface="Arial" panose="020B0604020202020204" pitchFamily="34" charset="0"/>
              <a:buChar char="•"/>
            </a:pPr>
            <a:r>
              <a:rPr lang="en-US" sz="2800" dirty="0"/>
              <a:t>Release Management</a:t>
            </a:r>
          </a:p>
          <a:p>
            <a:pPr marL="285750" indent="-285750" fontAlgn="ctr">
              <a:buFont typeface="Arial" panose="020B0604020202020204" pitchFamily="34" charset="0"/>
              <a:buChar char="•"/>
            </a:pPr>
            <a:r>
              <a:rPr lang="en-US" sz="2800" dirty="0"/>
              <a:t>App Performance Monitoring</a:t>
            </a:r>
          </a:p>
          <a:p>
            <a:pPr marL="285750" indent="-285750" fontAlgn="ctr">
              <a:buFont typeface="Arial" panose="020B0604020202020204" pitchFamily="34" charset="0"/>
              <a:buChar char="•"/>
            </a:pPr>
            <a:r>
              <a:rPr lang="en-US" sz="2800" dirty="0"/>
              <a:t>Load Testing &amp; Auto-Scale</a:t>
            </a:r>
          </a:p>
        </p:txBody>
      </p:sp>
    </p:spTree>
    <p:extLst>
      <p:ext uri="{BB962C8B-B14F-4D97-AF65-F5344CB8AC3E}">
        <p14:creationId xmlns:p14="http://schemas.microsoft.com/office/powerpoint/2010/main" val="1158353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xEl>
                                              <p:pRg st="1" end="1"/>
                                            </p:txEl>
                                          </p:spTgt>
                                        </p:tgtEl>
                                        <p:attrNameLst>
                                          <p:attrName>style.visibility</p:attrName>
                                        </p:attrNameLst>
                                      </p:cBhvr>
                                      <p:to>
                                        <p:strVal val="visible"/>
                                      </p:to>
                                    </p:set>
                                    <p:animEffect transition="in" filter="fade">
                                      <p:cBhvr>
                                        <p:cTn id="12" dur="500"/>
                                        <p:tgtEl>
                                          <p:spTgt spid="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xEl>
                                              <p:pRg st="2" end="2"/>
                                            </p:txEl>
                                          </p:spTgt>
                                        </p:tgtEl>
                                        <p:attrNameLst>
                                          <p:attrName>style.visibility</p:attrName>
                                        </p:attrNameLst>
                                      </p:cBhvr>
                                      <p:to>
                                        <p:strVal val="visible"/>
                                      </p:to>
                                    </p:set>
                                    <p:animEffect transition="in" filter="fade">
                                      <p:cBhvr>
                                        <p:cTn id="17" dur="500"/>
                                        <p:tgtEl>
                                          <p:spTgt spid="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xEl>
                                              <p:pRg st="3" end="3"/>
                                            </p:txEl>
                                          </p:spTgt>
                                        </p:tgtEl>
                                        <p:attrNameLst>
                                          <p:attrName>style.visibility</p:attrName>
                                        </p:attrNameLst>
                                      </p:cBhvr>
                                      <p:to>
                                        <p:strVal val="visible"/>
                                      </p:to>
                                    </p:set>
                                    <p:animEffect transition="in" filter="fade">
                                      <p:cBhvr>
                                        <p:cTn id="22" dur="500"/>
                                        <p:tgtEl>
                                          <p:spTgt spid="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xEl>
                                              <p:pRg st="4" end="4"/>
                                            </p:txEl>
                                          </p:spTgt>
                                        </p:tgtEl>
                                        <p:attrNameLst>
                                          <p:attrName>style.visibility</p:attrName>
                                        </p:attrNameLst>
                                      </p:cBhvr>
                                      <p:to>
                                        <p:strVal val="visible"/>
                                      </p:to>
                                    </p:set>
                                    <p:animEffect transition="in" filter="fade">
                                      <p:cBhvr>
                                        <p:cTn id="27" dur="500"/>
                                        <p:tgtEl>
                                          <p:spTgt spid="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
                                            <p:txEl>
                                              <p:pRg st="5" end="5"/>
                                            </p:txEl>
                                          </p:spTgt>
                                        </p:tgtEl>
                                        <p:attrNameLst>
                                          <p:attrName>style.visibility</p:attrName>
                                        </p:attrNameLst>
                                      </p:cBhvr>
                                      <p:to>
                                        <p:strVal val="visible"/>
                                      </p:to>
                                    </p:set>
                                    <p:animEffect transition="in" filter="fade">
                                      <p:cBhvr>
                                        <p:cTn id="32" dur="500"/>
                                        <p:tgtEl>
                                          <p:spTgt spid="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2">
                                            <p:txEl>
                                              <p:pRg st="6" end="6"/>
                                            </p:txEl>
                                          </p:spTgt>
                                        </p:tgtEl>
                                        <p:attrNameLst>
                                          <p:attrName>style.visibility</p:attrName>
                                        </p:attrNameLst>
                                      </p:cBhvr>
                                      <p:to>
                                        <p:strVal val="visible"/>
                                      </p:to>
                                    </p:set>
                                    <p:animEffect transition="in" filter="fade">
                                      <p:cBhvr>
                                        <p:cTn id="37" dur="500"/>
                                        <p:tgtEl>
                                          <p:spTgt spid="4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999744"/>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DevOps Focus for Advanced Analytics</a:t>
            </a:r>
          </a:p>
        </p:txBody>
      </p:sp>
      <p:sp>
        <p:nvSpPr>
          <p:cNvPr id="4" name="TextBox 3"/>
          <p:cNvSpPr txBox="1"/>
          <p:nvPr/>
        </p:nvSpPr>
        <p:spPr>
          <a:xfrm>
            <a:off x="5761037" y="782298"/>
            <a:ext cx="6629400" cy="6220164"/>
          </a:xfrm>
          <a:prstGeom prst="rect">
            <a:avLst/>
          </a:prstGeom>
          <a:noFill/>
        </p:spPr>
        <p:txBody>
          <a:bodyPr wrap="square" lIns="182880" tIns="146304" rIns="182880" bIns="146304" rtlCol="0">
            <a:spAutoFit/>
          </a:bodyPr>
          <a:lstStyle/>
          <a:p>
            <a:pPr marL="342900" indent="-342900">
              <a:lnSpc>
                <a:spcPct val="150000"/>
              </a:lnSpc>
              <a:spcAft>
                <a:spcPts val="600"/>
              </a:spcAft>
              <a:buFont typeface="Arial" panose="020B0604020202020204" pitchFamily="34" charset="0"/>
              <a:buChar char="•"/>
            </a:pPr>
            <a:r>
              <a:rPr lang="en-US" sz="4000" dirty="0">
                <a:solidFill>
                  <a:srgbClr val="FF0000"/>
                </a:solidFill>
              </a:rPr>
              <a:t>Communication/Culture</a:t>
            </a:r>
          </a:p>
          <a:p>
            <a:pPr marL="342900" indent="-342900">
              <a:lnSpc>
                <a:spcPct val="150000"/>
              </a:lnSpc>
              <a:spcAft>
                <a:spcPts val="600"/>
              </a:spcAft>
              <a:buFont typeface="Arial" panose="020B0604020202020204" pitchFamily="34" charset="0"/>
              <a:buChar char="•"/>
            </a:pPr>
            <a:r>
              <a:rPr lang="en-US" sz="4000" dirty="0">
                <a:solidFill>
                  <a:srgbClr val="FF0000"/>
                </a:solidFill>
              </a:rPr>
              <a:t>Accounts and Plumbing</a:t>
            </a:r>
          </a:p>
          <a:p>
            <a:pPr marL="342900" indent="-342900">
              <a:lnSpc>
                <a:spcPct val="150000"/>
              </a:lnSpc>
              <a:spcAft>
                <a:spcPts val="600"/>
              </a:spcAft>
              <a:buFont typeface="Arial" panose="020B0604020202020204" pitchFamily="34" charset="0"/>
              <a:buChar char="•"/>
            </a:pPr>
            <a:r>
              <a:rPr lang="en-US" sz="4000" dirty="0">
                <a:solidFill>
                  <a:srgbClr val="FF0000"/>
                </a:solidFill>
              </a:rPr>
              <a:t>Shared Development</a:t>
            </a:r>
          </a:p>
          <a:p>
            <a:pPr marL="342900" indent="-342900">
              <a:lnSpc>
                <a:spcPct val="150000"/>
              </a:lnSpc>
              <a:spcAft>
                <a:spcPts val="600"/>
              </a:spcAft>
              <a:buFont typeface="Arial" panose="020B0604020202020204" pitchFamily="34" charset="0"/>
              <a:buChar char="•"/>
            </a:pPr>
            <a:r>
              <a:rPr lang="en-US" sz="4000" dirty="0">
                <a:solidFill>
                  <a:srgbClr val="FF0000"/>
                </a:solidFill>
              </a:rPr>
              <a:t>Data Flow – In and Out</a:t>
            </a:r>
          </a:p>
          <a:p>
            <a:pPr marL="342900" indent="-342900">
              <a:lnSpc>
                <a:spcPct val="150000"/>
              </a:lnSpc>
              <a:spcAft>
                <a:spcPts val="600"/>
              </a:spcAft>
              <a:buFont typeface="Arial" panose="020B0604020202020204" pitchFamily="34" charset="0"/>
              <a:buChar char="•"/>
            </a:pPr>
            <a:r>
              <a:rPr lang="en-US" sz="4000" dirty="0">
                <a:solidFill>
                  <a:srgbClr val="FF0000"/>
                </a:solidFill>
              </a:rPr>
              <a:t>Builds and Tests</a:t>
            </a:r>
          </a:p>
          <a:p>
            <a:pPr marL="342900" indent="-342900">
              <a:lnSpc>
                <a:spcPct val="150000"/>
              </a:lnSpc>
              <a:spcAft>
                <a:spcPts val="600"/>
              </a:spcAft>
              <a:buFont typeface="Arial" panose="020B0604020202020204" pitchFamily="34" charset="0"/>
              <a:buChar char="•"/>
            </a:pPr>
            <a:r>
              <a:rPr lang="en-US" sz="4000" dirty="0">
                <a:solidFill>
                  <a:srgbClr val="FF0000"/>
                </a:solidFill>
              </a:rPr>
              <a:t>Security</a:t>
            </a:r>
          </a:p>
        </p:txBody>
      </p:sp>
      <p:grpSp>
        <p:nvGrpSpPr>
          <p:cNvPr id="5" name="Group 4"/>
          <p:cNvGrpSpPr/>
          <p:nvPr/>
        </p:nvGrpSpPr>
        <p:grpSpPr>
          <a:xfrm>
            <a:off x="808037" y="2582862"/>
            <a:ext cx="4038600" cy="2743200"/>
            <a:chOff x="3604781" y="3473038"/>
            <a:chExt cx="956482" cy="695506"/>
          </a:xfrm>
        </p:grpSpPr>
        <p:grpSp>
          <p:nvGrpSpPr>
            <p:cNvPr id="6" name="Group 10"/>
            <p:cNvGrpSpPr/>
            <p:nvPr/>
          </p:nvGrpSpPr>
          <p:grpSpPr>
            <a:xfrm>
              <a:off x="3768997" y="3473038"/>
              <a:ext cx="792266" cy="695506"/>
              <a:chOff x="9615056" y="3095550"/>
              <a:chExt cx="1943915" cy="1696670"/>
            </a:xfrm>
          </p:grpSpPr>
          <p:sp>
            <p:nvSpPr>
              <p:cNvPr id="13"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4"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5"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17" name="Group 321"/>
              <p:cNvGrpSpPr/>
              <p:nvPr/>
            </p:nvGrpSpPr>
            <p:grpSpPr>
              <a:xfrm>
                <a:off x="10013263" y="4210762"/>
                <a:ext cx="580001" cy="581458"/>
                <a:chOff x="10165318" y="4377352"/>
                <a:chExt cx="1023384" cy="1025954"/>
              </a:xfrm>
            </p:grpSpPr>
            <p:sp>
              <p:nvSpPr>
                <p:cNvPr id="18"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7" name="Group 6"/>
            <p:cNvGrpSpPr/>
            <p:nvPr/>
          </p:nvGrpSpPr>
          <p:grpSpPr>
            <a:xfrm>
              <a:off x="3604781" y="3545815"/>
              <a:ext cx="263588" cy="377177"/>
              <a:chOff x="4778181" y="2712052"/>
              <a:chExt cx="184754" cy="264371"/>
            </a:xfrm>
          </p:grpSpPr>
          <p:sp>
            <p:nvSpPr>
              <p:cNvPr id="11"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2"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8" name="Group 7"/>
            <p:cNvGrpSpPr/>
            <p:nvPr/>
          </p:nvGrpSpPr>
          <p:grpSpPr>
            <a:xfrm>
              <a:off x="4238253" y="3735367"/>
              <a:ext cx="130703" cy="218147"/>
              <a:chOff x="3433868" y="2528646"/>
              <a:chExt cx="169541" cy="282970"/>
            </a:xfrm>
          </p:grpSpPr>
          <p:sp>
            <p:nvSpPr>
              <p:cNvPr id="9" name="Rectangle 8"/>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0"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330412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r>
              <a:rPr lang="en-US" dirty="0"/>
              <a:t>The Data Science/DevOps Difference</a:t>
            </a:r>
          </a:p>
          <a:p>
            <a:r>
              <a:rPr lang="en-US" sz="4000" dirty="0">
                <a:solidFill>
                  <a:srgbClr val="0078D7"/>
                </a:solidFill>
              </a:rPr>
              <a:t>Communication</a:t>
            </a:r>
          </a:p>
        </p:txBody>
      </p: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aphicFrame>
        <p:nvGraphicFramePr>
          <p:cNvPr id="25" name="Diagram 24"/>
          <p:cNvGraphicFramePr/>
          <p:nvPr>
            <p:extLst/>
          </p:nvPr>
        </p:nvGraphicFramePr>
        <p:xfrm>
          <a:off x="5608637" y="1516062"/>
          <a:ext cx="6676638" cy="5318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665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r" defTabSz="932742" rtl="0" eaLnBrk="1" fontAlgn="auto" latinLnBrk="0" hangingPunct="1">
              <a:lnSpc>
                <a:spcPct val="90000"/>
              </a:lnSpc>
              <a:spcBef>
                <a:spcPct val="0"/>
              </a:spcBef>
              <a:spcAft>
                <a:spcPts val="0"/>
              </a:spcAft>
              <a:buClrTx/>
              <a:buSzTx/>
              <a:buFontTx/>
              <a:buNone/>
              <a:tabLst/>
              <a:defRPr/>
            </a:pPr>
            <a:r>
              <a:rPr lang="en-US" sz="4000" dirty="0">
                <a:solidFill>
                  <a:schemeClr val="bg1">
                    <a:lumMod val="50000"/>
                  </a:schemeClr>
                </a:solidFill>
                <a:latin typeface="Segoe UI Light"/>
              </a:rPr>
              <a:t>Participating in a Project Framework</a:t>
            </a:r>
            <a:endParaRPr kumimoji="0" lang="en-US" sz="4000" b="0" i="0" u="none" strike="noStrike" kern="1200" cap="none" spc="-102" normalizeH="0" baseline="0" noProof="0" dirty="0">
              <a:ln w="3175">
                <a:noFill/>
              </a:ln>
              <a:solidFill>
                <a:schemeClr val="bg1">
                  <a:lumMod val="50000"/>
                </a:schemeClr>
              </a:solidFill>
              <a:effectLst/>
              <a:uLnTx/>
              <a:uFillTx/>
              <a:latin typeface="Segoe UI Light"/>
            </a:endParaRPr>
          </a:p>
        </p:txBody>
      </p:sp>
      <p:pic>
        <p:nvPicPr>
          <p:cNvPr id="3" name="Picture 2"/>
          <p:cNvPicPr>
            <a:picLocks noChangeAspect="1"/>
          </p:cNvPicPr>
          <p:nvPr/>
        </p:nvPicPr>
        <p:blipFill>
          <a:blip r:embed="rId3"/>
          <a:stretch>
            <a:fillRect/>
          </a:stretch>
        </p:blipFill>
        <p:spPr>
          <a:xfrm>
            <a:off x="274637" y="906462"/>
            <a:ext cx="9721888" cy="5903301"/>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014652" cy="276999"/>
          </a:xfrm>
          <a:prstGeom prst="rect">
            <a:avLst/>
          </a:prstGeom>
        </p:spPr>
        <p:txBody>
          <a:bodyPr wrap="square">
            <a:spAutoFit/>
          </a:bodyPr>
          <a:lstStyle/>
          <a:p>
            <a:r>
              <a:rPr lang="en-US" sz="1200" dirty="0"/>
              <a:t>The Data Science/DevOps Difference - </a:t>
            </a:r>
            <a:r>
              <a:rPr lang="en-US" sz="1200" dirty="0">
                <a:solidFill>
                  <a:srgbClr val="0078D7"/>
                </a:solidFill>
              </a:rPr>
              <a:t>Communication</a:t>
            </a:r>
          </a:p>
        </p:txBody>
      </p:sp>
    </p:spTree>
    <p:extLst>
      <p:ext uri="{BB962C8B-B14F-4D97-AF65-F5344CB8AC3E}">
        <p14:creationId xmlns:p14="http://schemas.microsoft.com/office/powerpoint/2010/main" val="73458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09037" y="0"/>
            <a:ext cx="3627437" cy="13636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err="1"/>
              <a:t>Devs</a:t>
            </a:r>
            <a:r>
              <a:rPr lang="en-US" dirty="0"/>
              <a:t> – Stories and Features</a:t>
            </a:r>
          </a:p>
        </p:txBody>
      </p:sp>
      <p:pic>
        <p:nvPicPr>
          <p:cNvPr id="6" name="Picture 5"/>
          <p:cNvPicPr>
            <a:picLocks noChangeAspect="1"/>
          </p:cNvPicPr>
          <p:nvPr/>
        </p:nvPicPr>
        <p:blipFill>
          <a:blip r:embed="rId3"/>
          <a:stretch>
            <a:fillRect/>
          </a:stretch>
        </p:blipFill>
        <p:spPr>
          <a:xfrm>
            <a:off x="198437" y="830262"/>
            <a:ext cx="8950091" cy="59436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Communication</a:t>
            </a:r>
          </a:p>
        </p:txBody>
      </p:sp>
    </p:spTree>
    <p:extLst>
      <p:ext uri="{BB962C8B-B14F-4D97-AF65-F5344CB8AC3E}">
        <p14:creationId xmlns:p14="http://schemas.microsoft.com/office/powerpoint/2010/main" val="1978476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387535" y="0"/>
            <a:ext cx="8048940" cy="677863"/>
          </a:xfrm>
        </p:spPr>
        <p:txBody>
          <a:bodyPr vert="horz" wrap="square" lIns="146304" tIns="91440" rIns="146304" bIns="91440" rtlCol="0" anchor="t">
            <a:noAutofit/>
          </a:bodyPr>
          <a:lstStyle/>
          <a:p>
            <a:pPr algn="r" defTabSz="932742"/>
            <a:r>
              <a:rPr lang="en-US" sz="4000" spc="-102" dirty="0">
                <a:ln w="3175">
                  <a:noFill/>
                </a:ln>
                <a:solidFill>
                  <a:schemeClr val="bg1">
                    <a:lumMod val="50000"/>
                  </a:schemeClr>
                </a:solidFill>
                <a:latin typeface="+mj-lt"/>
                <a:ea typeface="+mn-ea"/>
              </a:rPr>
              <a:t>Data Science – Problem to Data Flow</a:t>
            </a:r>
          </a:p>
        </p:txBody>
      </p:sp>
      <p:pic>
        <p:nvPicPr>
          <p:cNvPr id="9" name="Picture 8" descr="1:1 square brand image of man in IT"/>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ltGray">
          <a:xfrm>
            <a:off x="8047037" y="1899385"/>
            <a:ext cx="3657600" cy="3657600"/>
          </a:xfrm>
          <a:prstGeom prst="rect">
            <a:avLst/>
          </a:prstGeom>
        </p:spPr>
      </p:pic>
      <p:sp>
        <p:nvSpPr>
          <p:cNvPr id="10" name="Rectangle 9"/>
          <p:cNvSpPr>
            <a:spLocks noChangeAspect="1"/>
          </p:cNvSpPr>
          <p:nvPr/>
        </p:nvSpPr>
        <p:spPr bwMode="auto">
          <a:xfrm>
            <a:off x="8047037" y="1899385"/>
            <a:ext cx="3657600" cy="3655277"/>
          </a:xfrm>
          <a:prstGeom prst="rect">
            <a:avLst/>
          </a:prstGeom>
          <a:gradFill>
            <a:gsLst>
              <a:gs pos="9000">
                <a:srgbClr val="000000">
                  <a:alpha val="49000"/>
                </a:srgbClr>
              </a:gs>
              <a:gs pos="32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Diagram the Data Flow</a:t>
            </a:r>
          </a:p>
        </p:txBody>
      </p:sp>
      <p:sp>
        <p:nvSpPr>
          <p:cNvPr id="11" name="Rectangle 10"/>
          <p:cNvSpPr>
            <a:spLocks/>
          </p:cNvSpPr>
          <p:nvPr/>
        </p:nvSpPr>
        <p:spPr bwMode="auto">
          <a:xfrm>
            <a:off x="4389437" y="1897062"/>
            <a:ext cx="3657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1:1 brand image of business meeti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ltGray">
          <a:xfrm>
            <a:off x="730569" y="1897062"/>
            <a:ext cx="3657600" cy="3657600"/>
          </a:xfrm>
          <a:prstGeom prst="rect">
            <a:avLst/>
          </a:prstGeom>
        </p:spPr>
      </p:pic>
      <p:sp>
        <p:nvSpPr>
          <p:cNvPr id="13" name="Rectangle 12"/>
          <p:cNvSpPr>
            <a:spLocks noChangeAspect="1"/>
          </p:cNvSpPr>
          <p:nvPr/>
        </p:nvSpPr>
        <p:spPr bwMode="auto">
          <a:xfrm>
            <a:off x="730569" y="1897062"/>
            <a:ext cx="3658868" cy="3657600"/>
          </a:xfrm>
          <a:prstGeom prst="rect">
            <a:avLst/>
          </a:prstGeom>
          <a:gradFill>
            <a:gsLst>
              <a:gs pos="13000">
                <a:srgbClr val="000000">
                  <a:alpha val="68000"/>
                </a:srgbClr>
              </a:gs>
              <a:gs pos="38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Determine the Question</a:t>
            </a:r>
          </a:p>
        </p:txBody>
      </p:sp>
      <p:sp>
        <p:nvSpPr>
          <p:cNvPr id="8" name="Rectangle 7"/>
          <p:cNvSpPr>
            <a:spLocks noChangeAspect="1"/>
          </p:cNvSpPr>
          <p:nvPr/>
        </p:nvSpPr>
        <p:spPr bwMode="auto">
          <a:xfrm>
            <a:off x="4387535" y="1897062"/>
            <a:ext cx="3658868" cy="365760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Document the Data</a:t>
            </a:r>
          </a:p>
        </p:txBody>
      </p:sp>
      <p:sp>
        <p:nvSpPr>
          <p:cNvPr id="14" name="Rectangle 13"/>
          <p:cNvSpPr/>
          <p:nvPr/>
        </p:nvSpPr>
        <p:spPr>
          <a:xfrm>
            <a:off x="-1" y="-3584"/>
            <a:ext cx="4014652" cy="276999"/>
          </a:xfrm>
          <a:prstGeom prst="rect">
            <a:avLst/>
          </a:prstGeom>
        </p:spPr>
        <p:txBody>
          <a:bodyPr wrap="square">
            <a:spAutoFit/>
          </a:bodyPr>
          <a:lstStyle/>
          <a:p>
            <a:r>
              <a:rPr lang="en-US" sz="1200" dirty="0"/>
              <a:t>The Data Science/DevOps Difference - </a:t>
            </a:r>
            <a:r>
              <a:rPr lang="en-US" sz="1200" dirty="0">
                <a:solidFill>
                  <a:srgbClr val="0078D7"/>
                </a:solidFill>
              </a:rPr>
              <a:t>Communication</a:t>
            </a:r>
          </a:p>
        </p:txBody>
      </p:sp>
    </p:spTree>
    <p:extLst>
      <p:ext uri="{BB962C8B-B14F-4D97-AF65-F5344CB8AC3E}">
        <p14:creationId xmlns:p14="http://schemas.microsoft.com/office/powerpoint/2010/main" val="222358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0"/>
            <a:ext cx="12436475" cy="750627"/>
          </a:xfrm>
          <a:prstGeom prst="rect">
            <a:avLst/>
          </a:prstGeom>
        </p:spPr>
        <p:txBody>
          <a:bodyPr vert="horz" wrap="square" lIns="146304" tIns="91440" rIns="146304" bIns="91440" rtlCol="0" anchor="t">
            <a:noAutofit/>
          </a:bodyPr>
          <a:lstStyle>
            <a:lvl1pPr algn="r">
              <a:lnSpc>
                <a:spcPct val="90000"/>
              </a:lnSpc>
              <a:spcBef>
                <a:spcPct val="0"/>
              </a:spcBef>
              <a:buNone/>
              <a:defRPr lang="en-US" sz="4000" b="0" cap="none" spc="-102" baseline="0" dirty="0" smtClean="0">
                <a:ln w="3175">
                  <a:noFill/>
                </a:ln>
                <a:solidFill>
                  <a:schemeClr val="bg1">
                    <a:lumMod val="50000"/>
                  </a:schemeClr>
                </a:solidFill>
                <a:effectLst/>
                <a:latin typeface="+mj-lt"/>
                <a:cs typeface="Segoe UI" pitchFamily="34" charset="0"/>
              </a:defRPr>
            </a:lvl1pPr>
          </a:lstStyle>
          <a:p>
            <a:r>
              <a:rPr lang="en-US" dirty="0"/>
              <a:t>Business Case</a:t>
            </a:r>
          </a:p>
        </p:txBody>
      </p:sp>
      <p:sp>
        <p:nvSpPr>
          <p:cNvPr id="2" name="Rectangle 1"/>
          <p:cNvSpPr/>
          <p:nvPr/>
        </p:nvSpPr>
        <p:spPr>
          <a:xfrm>
            <a:off x="201881" y="851228"/>
            <a:ext cx="11815948" cy="600164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Wide World Importers is a company that imports and distributes products in </a:t>
            </a:r>
            <a:r>
              <a:rPr kumimoji="0" lang="en-US" sz="2400" b="0" i="0" u="none" strike="noStrike" kern="1200" cap="none" spc="0" normalizeH="0" baseline="0" noProof="0" dirty="0">
                <a:ln>
                  <a:noFill/>
                </a:ln>
                <a:solidFill>
                  <a:srgbClr val="002050">
                    <a:lumMod val="75000"/>
                  </a:srgbClr>
                </a:solidFill>
                <a:effectLst/>
                <a:uLnTx/>
                <a:uFillTx/>
                <a:latin typeface="Segoe UI Light"/>
                <a:ea typeface="+mn-ea"/>
                <a:cs typeface="+mn-cs"/>
              </a:rPr>
              <a:t>multiple countries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around the globe.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With several thousand employees, Information Technology is at the heart of our business operations, and has a significant cost.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Since we handle materials in multiple countries, we have a lot of private data, financial information, and other targets which have a high security profile. We are concerned with both external and internal attacks. In addition, many of our employees work in remote locations, some on ships and other challenging environments.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All of our IT systems have been modernized, and we’re taking in a significant amount of semi-structured data from computing devices – most of it real-time. After talking with our IT leadership, we need a way to determine anomalies within the data streams we get, and have a way to observe the anomalies in a dashboard so that we can respond to outages, threats, and changes quickly. </a:t>
            </a:r>
          </a:p>
        </p:txBody>
      </p:sp>
      <p:sp>
        <p:nvSpPr>
          <p:cNvPr id="5" name="Rectangle 4"/>
          <p:cNvSpPr/>
          <p:nvPr/>
        </p:nvSpPr>
        <p:spPr>
          <a:xfrm>
            <a:off x="-1" y="-3584"/>
            <a:ext cx="4014652" cy="276999"/>
          </a:xfrm>
          <a:prstGeom prst="rect">
            <a:avLst/>
          </a:prstGeom>
        </p:spPr>
        <p:txBody>
          <a:bodyPr wrap="square">
            <a:spAutoFit/>
          </a:bodyPr>
          <a:lstStyle/>
          <a:p>
            <a:r>
              <a:rPr lang="en-US" sz="1200" dirty="0"/>
              <a:t>The Data Science/DevOps Difference - </a:t>
            </a:r>
            <a:r>
              <a:rPr lang="en-US" sz="1200" dirty="0">
                <a:solidFill>
                  <a:srgbClr val="0078D7"/>
                </a:solidFill>
              </a:rPr>
              <a:t>Communication</a:t>
            </a:r>
          </a:p>
        </p:txBody>
      </p:sp>
    </p:spTree>
    <p:extLst>
      <p:ext uri="{BB962C8B-B14F-4D97-AF65-F5344CB8AC3E}">
        <p14:creationId xmlns:p14="http://schemas.microsoft.com/office/powerpoint/2010/main" val="210234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1"/>
            <a:ext cx="12436475" cy="6016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Design Statements</a:t>
            </a:r>
          </a:p>
        </p:txBody>
      </p:sp>
      <p:sp>
        <p:nvSpPr>
          <p:cNvPr id="2" name="Rectangle 1"/>
          <p:cNvSpPr/>
          <p:nvPr/>
        </p:nvSpPr>
        <p:spPr>
          <a:xfrm>
            <a:off x="201881" y="851228"/>
            <a:ext cx="11815948" cy="600164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Wide World Importers is a company that imports and distributes products in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multiple countries</a:t>
            </a:r>
            <a:r>
              <a:rPr kumimoji="0" lang="en-US" sz="2400" b="1" i="0" u="none" strike="noStrike" kern="1200" cap="none" spc="0" normalizeH="0" baseline="0" noProof="0" dirty="0">
                <a:ln>
                  <a:noFill/>
                </a:ln>
                <a:solidFill>
                  <a:srgbClr val="00B050"/>
                </a:solidFill>
                <a:effectLst/>
                <a:uLnTx/>
                <a:uFillTx/>
                <a:latin typeface="Segoe UI Light"/>
                <a:ea typeface="+mn-ea"/>
                <a:cs typeface="+mn-cs"/>
              </a:rPr>
              <a:t>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around the globe.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With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several thousand employees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Information Technology is at the heart of our business operations, and has a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significant cost</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Since we handle materials in multiple countries, we have a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lot of private data</a:t>
            </a:r>
            <a:r>
              <a:rPr kumimoji="0" lang="en-US" sz="2400" b="0" i="0" u="none" strike="noStrike" kern="1200" cap="none" spc="0" normalizeH="0" baseline="0" noProof="0" dirty="0">
                <a:ln>
                  <a:noFill/>
                </a:ln>
                <a:solidFill>
                  <a:srgbClr val="C00000"/>
                </a:solidFill>
                <a:effectLst/>
                <a:uLnTx/>
                <a:uFillTx/>
                <a:latin typeface="Segoe UI Light"/>
                <a:ea typeface="+mn-ea"/>
                <a:cs typeface="+mn-cs"/>
              </a:rPr>
              <a:t>,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financial information</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and other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targets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which have a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high security profile</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We are concerned with both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external and internal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attacks. In addition, many of our employees work in remote locations, some on ships and other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challenging environments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All of our IT systems have been modernized, and we’re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taking in a significant amount of semi-structured data</a:t>
            </a:r>
            <a:r>
              <a:rPr kumimoji="0" lang="en-US" sz="2400" b="0" i="0" u="none" strike="noStrike" kern="1200" cap="none" spc="0" normalizeH="0" baseline="0" noProof="0" dirty="0">
                <a:ln>
                  <a:noFill/>
                </a:ln>
                <a:solidFill>
                  <a:srgbClr val="C00000"/>
                </a:solidFill>
                <a:effectLst/>
                <a:uLnTx/>
                <a:uFillTx/>
                <a:latin typeface="Segoe UI Light"/>
                <a:ea typeface="+mn-ea"/>
                <a:cs typeface="+mn-cs"/>
              </a:rPr>
              <a:t>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from computing devices – most of it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real-time</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After talking with our IT leadership, we need a way to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determine anomalies</a:t>
            </a:r>
            <a:r>
              <a:rPr kumimoji="0" lang="en-US" sz="2400" b="0" i="0" u="none" strike="noStrike" kern="1200" cap="none" spc="0" normalizeH="0" baseline="0" noProof="0" dirty="0">
                <a:ln>
                  <a:noFill/>
                </a:ln>
                <a:solidFill>
                  <a:srgbClr val="C00000"/>
                </a:solidFill>
                <a:effectLst/>
                <a:uLnTx/>
                <a:uFillTx/>
                <a:latin typeface="Segoe UI Light"/>
                <a:ea typeface="+mn-ea"/>
                <a:cs typeface="+mn-cs"/>
              </a:rPr>
              <a:t>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within the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data streams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we get, and have a way to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observe the anomalies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in a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dashboard</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so that we can respond to outages, threats, and changes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quickly</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t>
            </a:r>
          </a:p>
        </p:txBody>
      </p:sp>
      <p:sp>
        <p:nvSpPr>
          <p:cNvPr id="5" name="Rectangle 4"/>
          <p:cNvSpPr/>
          <p:nvPr/>
        </p:nvSpPr>
        <p:spPr>
          <a:xfrm>
            <a:off x="-1" y="-3584"/>
            <a:ext cx="4014652" cy="276999"/>
          </a:xfrm>
          <a:prstGeom prst="rect">
            <a:avLst/>
          </a:prstGeom>
        </p:spPr>
        <p:txBody>
          <a:bodyPr wrap="square">
            <a:spAutoFit/>
          </a:bodyPr>
          <a:lstStyle/>
          <a:p>
            <a:r>
              <a:rPr lang="en-US" sz="1200" dirty="0"/>
              <a:t>The Data Science/DevOps Difference - </a:t>
            </a:r>
            <a:r>
              <a:rPr lang="en-US" sz="1200" dirty="0">
                <a:solidFill>
                  <a:srgbClr val="0078D7"/>
                </a:solidFill>
              </a:rPr>
              <a:t>Communication</a:t>
            </a:r>
          </a:p>
        </p:txBody>
      </p:sp>
    </p:spTree>
    <p:extLst>
      <p:ext uri="{BB962C8B-B14F-4D97-AF65-F5344CB8AC3E}">
        <p14:creationId xmlns:p14="http://schemas.microsoft.com/office/powerpoint/2010/main" val="15143272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3863"/>
            <a:ext cx="4957763" cy="1084262"/>
          </a:xfrm>
        </p:spPr>
        <p:txBody>
          <a:bodyPr>
            <a:normAutofit fontScale="90000"/>
          </a:bodyPr>
          <a:lstStyle/>
          <a:p>
            <a:r>
              <a:rPr lang="en-US" sz="8800" dirty="0">
                <a:solidFill>
                  <a:schemeClr val="tx1"/>
                </a:solidFill>
              </a:rPr>
              <a:t>Welcome!</a:t>
            </a:r>
          </a:p>
        </p:txBody>
      </p:sp>
    </p:spTree>
    <p:extLst>
      <p:ext uri="{BB962C8B-B14F-4D97-AF65-F5344CB8AC3E}">
        <p14:creationId xmlns:p14="http://schemas.microsoft.com/office/powerpoint/2010/main" val="203844182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1"/>
            <a:ext cx="12436475" cy="77792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Decision Matrix</a:t>
            </a:r>
          </a:p>
        </p:txBody>
      </p:sp>
      <p:graphicFrame>
        <p:nvGraphicFramePr>
          <p:cNvPr id="3" name="Table 2"/>
          <p:cNvGraphicFramePr>
            <a:graphicFrameLocks noGrp="1"/>
          </p:cNvGraphicFramePr>
          <p:nvPr>
            <p:extLst/>
          </p:nvPr>
        </p:nvGraphicFramePr>
        <p:xfrm>
          <a:off x="291446" y="1279867"/>
          <a:ext cx="11762008" cy="4305811"/>
        </p:xfrm>
        <a:graphic>
          <a:graphicData uri="http://schemas.openxmlformats.org/drawingml/2006/table">
            <a:tbl>
              <a:tblPr firstRow="1" bandRow="1">
                <a:tableStyleId>{00A15C55-8517-42AA-B614-E9B94910E393}</a:tableStyleId>
              </a:tblPr>
              <a:tblGrid>
                <a:gridCol w="2940502">
                  <a:extLst>
                    <a:ext uri="{9D8B030D-6E8A-4147-A177-3AD203B41FA5}">
                      <a16:colId xmlns:a16="http://schemas.microsoft.com/office/drawing/2014/main" val="3118514590"/>
                    </a:ext>
                  </a:extLst>
                </a:gridCol>
                <a:gridCol w="2940502">
                  <a:extLst>
                    <a:ext uri="{9D8B030D-6E8A-4147-A177-3AD203B41FA5}">
                      <a16:colId xmlns:a16="http://schemas.microsoft.com/office/drawing/2014/main" val="1784592678"/>
                    </a:ext>
                  </a:extLst>
                </a:gridCol>
                <a:gridCol w="2940502">
                  <a:extLst>
                    <a:ext uri="{9D8B030D-6E8A-4147-A177-3AD203B41FA5}">
                      <a16:colId xmlns:a16="http://schemas.microsoft.com/office/drawing/2014/main" val="176907525"/>
                    </a:ext>
                  </a:extLst>
                </a:gridCol>
                <a:gridCol w="2940502">
                  <a:extLst>
                    <a:ext uri="{9D8B030D-6E8A-4147-A177-3AD203B41FA5}">
                      <a16:colId xmlns:a16="http://schemas.microsoft.com/office/drawing/2014/main" val="2978086508"/>
                    </a:ext>
                  </a:extLst>
                </a:gridCol>
              </a:tblGrid>
              <a:tr h="550857">
                <a:tc>
                  <a:txBody>
                    <a:bodyPr/>
                    <a:lstStyle/>
                    <a:p>
                      <a:r>
                        <a:rPr lang="en-US" sz="2000" dirty="0"/>
                        <a:t>Decision</a:t>
                      </a:r>
                    </a:p>
                  </a:txBody>
                  <a:tcPr/>
                </a:tc>
                <a:tc>
                  <a:txBody>
                    <a:bodyPr/>
                    <a:lstStyle/>
                    <a:p>
                      <a:r>
                        <a:rPr lang="en-US" sz="2000" dirty="0"/>
                        <a:t>Technology</a:t>
                      </a:r>
                    </a:p>
                  </a:txBody>
                  <a:tcPr/>
                </a:tc>
                <a:tc>
                  <a:txBody>
                    <a:bodyPr/>
                    <a:lstStyle/>
                    <a:p>
                      <a:r>
                        <a:rPr lang="en-US" sz="2000" dirty="0"/>
                        <a:t>Elements</a:t>
                      </a:r>
                    </a:p>
                  </a:txBody>
                  <a:tcPr/>
                </a:tc>
                <a:tc>
                  <a:txBody>
                    <a:bodyPr/>
                    <a:lstStyle/>
                    <a:p>
                      <a:r>
                        <a:rPr lang="en-US" sz="2000" dirty="0"/>
                        <a:t>Rationale</a:t>
                      </a:r>
                    </a:p>
                  </a:txBody>
                  <a:tcPr/>
                </a:tc>
                <a:extLst>
                  <a:ext uri="{0D108BD9-81ED-4DB2-BD59-A6C34878D82A}">
                    <a16:rowId xmlns:a16="http://schemas.microsoft.com/office/drawing/2014/main" val="371224469"/>
                  </a:ext>
                </a:extLst>
              </a:tr>
              <a:tr h="950794">
                <a:tc>
                  <a:txBody>
                    <a:bodyPr/>
                    <a:lstStyle/>
                    <a:p>
                      <a:r>
                        <a:rPr lang="en-US" sz="2000" dirty="0"/>
                        <a:t>Large amounts of semi-structured</a:t>
                      </a:r>
                      <a:r>
                        <a:rPr lang="en-US" sz="2000" baseline="0" dirty="0"/>
                        <a:t> data</a:t>
                      </a:r>
                      <a:endParaRPr lang="en-US" sz="2000" dirty="0"/>
                    </a:p>
                  </a:txBody>
                  <a:tcPr/>
                </a:tc>
                <a:tc>
                  <a:txBody>
                    <a:bodyPr/>
                    <a:lstStyle/>
                    <a:p>
                      <a:r>
                        <a:rPr lang="en-US" sz="2000" dirty="0"/>
                        <a:t>Azure Tables</a:t>
                      </a:r>
                    </a:p>
                  </a:txBody>
                  <a:tcPr/>
                </a:tc>
                <a:tc>
                  <a:txBody>
                    <a:bodyPr/>
                    <a:lstStyle/>
                    <a:p>
                      <a:r>
                        <a:rPr lang="en-US" sz="2000" dirty="0"/>
                        <a:t>Scale, KVP, Multi-access</a:t>
                      </a:r>
                    </a:p>
                  </a:txBody>
                  <a:tcPr/>
                </a:tc>
                <a:tc>
                  <a:txBody>
                    <a:bodyPr/>
                    <a:lstStyle/>
                    <a:p>
                      <a:r>
                        <a:rPr lang="en-US" sz="2000" dirty="0"/>
                        <a:t>Can be used by multiple</a:t>
                      </a:r>
                      <a:r>
                        <a:rPr lang="en-US" sz="2000" baseline="0" dirty="0"/>
                        <a:t> technologies or queried </a:t>
                      </a:r>
                      <a:endParaRPr lang="en-US" sz="2000" dirty="0"/>
                    </a:p>
                  </a:txBody>
                  <a:tcPr/>
                </a:tc>
                <a:extLst>
                  <a:ext uri="{0D108BD9-81ED-4DB2-BD59-A6C34878D82A}">
                    <a16:rowId xmlns:a16="http://schemas.microsoft.com/office/drawing/2014/main" val="159607381"/>
                  </a:ext>
                </a:extLst>
              </a:tr>
              <a:tr h="550857">
                <a:tc>
                  <a:txBody>
                    <a:bodyPr/>
                    <a:lstStyle/>
                    <a:p>
                      <a:r>
                        <a:rPr lang="en-US" sz="2000" dirty="0"/>
                        <a:t>Fast, multiple</a:t>
                      </a:r>
                      <a:r>
                        <a:rPr lang="en-US" sz="2000" baseline="0" dirty="0"/>
                        <a:t> sources of data</a:t>
                      </a:r>
                      <a:endParaRPr lang="en-US" sz="2000" dirty="0"/>
                    </a:p>
                  </a:txBody>
                  <a:tcPr/>
                </a:tc>
                <a:tc>
                  <a:txBody>
                    <a:bodyPr/>
                    <a:lstStyle/>
                    <a:p>
                      <a:r>
                        <a:rPr lang="en-US" sz="2000" dirty="0"/>
                        <a:t>Event Hubs, Stream</a:t>
                      </a:r>
                      <a:r>
                        <a:rPr lang="en-US" sz="2000" baseline="0" dirty="0"/>
                        <a:t> Analytics</a:t>
                      </a:r>
                      <a:endParaRPr lang="en-US" sz="2000" dirty="0"/>
                    </a:p>
                  </a:txBody>
                  <a:tcPr/>
                </a:tc>
                <a:tc>
                  <a:txBody>
                    <a:bodyPr/>
                    <a:lstStyle/>
                    <a:p>
                      <a:r>
                        <a:rPr lang="en-US" sz="2000" dirty="0"/>
                        <a:t>Speed, complex</a:t>
                      </a:r>
                      <a:r>
                        <a:rPr lang="en-US" sz="2000" baseline="0" dirty="0"/>
                        <a:t> processing</a:t>
                      </a:r>
                      <a:endParaRPr lang="en-US" sz="2000" dirty="0"/>
                    </a:p>
                  </a:txBody>
                  <a:tcPr/>
                </a:tc>
                <a:tc>
                  <a:txBody>
                    <a:bodyPr/>
                    <a:lstStyle/>
                    <a:p>
                      <a:r>
                        <a:rPr lang="en-US" sz="2000" dirty="0"/>
                        <a:t>Fast Ingestion of massive datasets</a:t>
                      </a:r>
                    </a:p>
                  </a:txBody>
                  <a:tcPr/>
                </a:tc>
                <a:extLst>
                  <a:ext uri="{0D108BD9-81ED-4DB2-BD59-A6C34878D82A}">
                    <a16:rowId xmlns:a16="http://schemas.microsoft.com/office/drawing/2014/main" val="3257407228"/>
                  </a:ext>
                </a:extLst>
              </a:tr>
              <a:tr h="550857">
                <a:tc>
                  <a:txBody>
                    <a:bodyPr/>
                    <a:lstStyle/>
                    <a:p>
                      <a:r>
                        <a:rPr lang="en-US" sz="2000" dirty="0"/>
                        <a:t>Anomaly</a:t>
                      </a:r>
                      <a:r>
                        <a:rPr lang="en-US" sz="2000" baseline="0" dirty="0"/>
                        <a:t> detection</a:t>
                      </a:r>
                      <a:endParaRPr lang="en-US" sz="2000" dirty="0"/>
                    </a:p>
                  </a:txBody>
                  <a:tcPr/>
                </a:tc>
                <a:tc>
                  <a:txBody>
                    <a:bodyPr/>
                    <a:lstStyle/>
                    <a:p>
                      <a:r>
                        <a:rPr lang="en-US" sz="2000" dirty="0"/>
                        <a:t>Azure ML</a:t>
                      </a:r>
                    </a:p>
                  </a:txBody>
                  <a:tcPr/>
                </a:tc>
                <a:tc>
                  <a:txBody>
                    <a:bodyPr/>
                    <a:lstStyle/>
                    <a:p>
                      <a:r>
                        <a:rPr lang="en-US" sz="2000" dirty="0"/>
                        <a:t>API-Driven</a:t>
                      </a:r>
                      <a:r>
                        <a:rPr lang="en-US" sz="2000" baseline="0" dirty="0"/>
                        <a:t> detection</a:t>
                      </a:r>
                      <a:endParaRPr lang="en-US" sz="2000" dirty="0"/>
                    </a:p>
                  </a:txBody>
                  <a:tcPr/>
                </a:tc>
                <a:tc>
                  <a:txBody>
                    <a:bodyPr/>
                    <a:lstStyle/>
                    <a:p>
                      <a:r>
                        <a:rPr lang="en-US" sz="2000" dirty="0"/>
                        <a:t>Built-in</a:t>
                      </a:r>
                      <a:r>
                        <a:rPr lang="en-US" sz="2000" baseline="0" dirty="0"/>
                        <a:t> algorithms, multi-dev</a:t>
                      </a:r>
                      <a:endParaRPr lang="en-US" sz="2000" dirty="0"/>
                    </a:p>
                  </a:txBody>
                  <a:tcPr/>
                </a:tc>
                <a:extLst>
                  <a:ext uri="{0D108BD9-81ED-4DB2-BD59-A6C34878D82A}">
                    <a16:rowId xmlns:a16="http://schemas.microsoft.com/office/drawing/2014/main" val="3359449905"/>
                  </a:ext>
                </a:extLst>
              </a:tr>
              <a:tr h="550857">
                <a:tc>
                  <a:txBody>
                    <a:bodyPr/>
                    <a:lstStyle/>
                    <a:p>
                      <a:r>
                        <a:rPr lang="en-US" sz="2000" dirty="0"/>
                        <a:t>Reporting </a:t>
                      </a:r>
                    </a:p>
                  </a:txBody>
                  <a:tcPr/>
                </a:tc>
                <a:tc>
                  <a:txBody>
                    <a:bodyPr/>
                    <a:lstStyle/>
                    <a:p>
                      <a:r>
                        <a:rPr lang="en-US" sz="2000" dirty="0"/>
                        <a:t>SQL DB, Power</a:t>
                      </a:r>
                      <a:r>
                        <a:rPr lang="en-US" sz="2000" baseline="0" dirty="0"/>
                        <a:t> BI</a:t>
                      </a:r>
                      <a:endParaRPr lang="en-US" sz="2000" dirty="0"/>
                    </a:p>
                  </a:txBody>
                  <a:tcPr/>
                </a:tc>
                <a:tc>
                  <a:txBody>
                    <a:bodyPr/>
                    <a:lstStyle/>
                    <a:p>
                      <a:r>
                        <a:rPr lang="en-US" sz="2000" dirty="0"/>
                        <a:t>Ease of reporting, data visualization</a:t>
                      </a:r>
                    </a:p>
                  </a:txBody>
                  <a:tcPr/>
                </a:tc>
                <a:tc>
                  <a:txBody>
                    <a:bodyPr/>
                    <a:lstStyle/>
                    <a:p>
                      <a:r>
                        <a:rPr lang="en-US" sz="2000" dirty="0"/>
                        <a:t>Standard queries, action-based visualizations</a:t>
                      </a:r>
                    </a:p>
                  </a:txBody>
                  <a:tcPr/>
                </a:tc>
                <a:extLst>
                  <a:ext uri="{0D108BD9-81ED-4DB2-BD59-A6C34878D82A}">
                    <a16:rowId xmlns:a16="http://schemas.microsoft.com/office/drawing/2014/main" val="2017934572"/>
                  </a:ext>
                </a:extLst>
              </a:tr>
              <a:tr h="550857">
                <a:tc>
                  <a:txBody>
                    <a:bodyPr/>
                    <a:lstStyle/>
                    <a:p>
                      <a:r>
                        <a:rPr lang="en-US" sz="2000" dirty="0"/>
                        <a:t>System</a:t>
                      </a:r>
                      <a:r>
                        <a:rPr lang="en-US" sz="2000" baseline="0" dirty="0"/>
                        <a:t> monitoring and management</a:t>
                      </a:r>
                      <a:endParaRPr lang="en-US" sz="2000" dirty="0"/>
                    </a:p>
                  </a:txBody>
                  <a:tcPr/>
                </a:tc>
                <a:tc>
                  <a:txBody>
                    <a:bodyPr/>
                    <a:lstStyle/>
                    <a:p>
                      <a:r>
                        <a:rPr lang="en-US" sz="2000" dirty="0"/>
                        <a:t>Azure Data Factory,</a:t>
                      </a:r>
                      <a:r>
                        <a:rPr lang="en-US" sz="2000" baseline="0" dirty="0"/>
                        <a:t> Application Insights</a:t>
                      </a:r>
                      <a:endParaRPr lang="en-US" sz="2000" dirty="0"/>
                    </a:p>
                  </a:txBody>
                  <a:tcPr/>
                </a:tc>
                <a:tc>
                  <a:txBody>
                    <a:bodyPr/>
                    <a:lstStyle/>
                    <a:p>
                      <a:r>
                        <a:rPr lang="en-US" sz="2000" dirty="0"/>
                        <a:t>Actionable</a:t>
                      </a:r>
                      <a:r>
                        <a:rPr lang="en-US" sz="2000" baseline="0" dirty="0"/>
                        <a:t> s</a:t>
                      </a:r>
                      <a:r>
                        <a:rPr lang="en-US" sz="2000" dirty="0"/>
                        <a:t>ystem metrics</a:t>
                      </a:r>
                    </a:p>
                  </a:txBody>
                  <a:tcPr/>
                </a:tc>
                <a:tc>
                  <a:txBody>
                    <a:bodyPr/>
                    <a:lstStyle/>
                    <a:p>
                      <a:r>
                        <a:rPr lang="en-US" sz="2000" dirty="0"/>
                        <a:t>OOB or</a:t>
                      </a:r>
                      <a:r>
                        <a:rPr lang="en-US" sz="2000" baseline="0" dirty="0"/>
                        <a:t>chestration and reporting</a:t>
                      </a:r>
                      <a:endParaRPr lang="en-US" sz="2000" dirty="0"/>
                    </a:p>
                  </a:txBody>
                  <a:tcPr/>
                </a:tc>
                <a:extLst>
                  <a:ext uri="{0D108BD9-81ED-4DB2-BD59-A6C34878D82A}">
                    <a16:rowId xmlns:a16="http://schemas.microsoft.com/office/drawing/2014/main" val="2680380203"/>
                  </a:ext>
                </a:extLst>
              </a:tr>
            </a:tbl>
          </a:graphicData>
        </a:graphic>
      </p:graphicFrame>
      <p:sp>
        <p:nvSpPr>
          <p:cNvPr id="4" name="Rectangle 3"/>
          <p:cNvSpPr/>
          <p:nvPr/>
        </p:nvSpPr>
        <p:spPr>
          <a:xfrm>
            <a:off x="-1" y="-3584"/>
            <a:ext cx="4014652" cy="276999"/>
          </a:xfrm>
          <a:prstGeom prst="rect">
            <a:avLst/>
          </a:prstGeom>
        </p:spPr>
        <p:txBody>
          <a:bodyPr wrap="square">
            <a:spAutoFit/>
          </a:bodyPr>
          <a:lstStyle/>
          <a:p>
            <a:r>
              <a:rPr lang="en-US" sz="1200" dirty="0"/>
              <a:t>The Data Science/DevOps Difference - </a:t>
            </a:r>
            <a:r>
              <a:rPr lang="en-US" sz="1200" dirty="0">
                <a:solidFill>
                  <a:srgbClr val="0078D7"/>
                </a:solidFill>
              </a:rPr>
              <a:t>Communication</a:t>
            </a:r>
          </a:p>
        </p:txBody>
      </p:sp>
    </p:spTree>
    <p:extLst>
      <p:ext uri="{BB962C8B-B14F-4D97-AF65-F5344CB8AC3E}">
        <p14:creationId xmlns:p14="http://schemas.microsoft.com/office/powerpoint/2010/main" val="23581783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1"/>
            <a:ext cx="12436475" cy="6016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sz="3600" dirty="0"/>
              <a:t>Create a Data Flow</a:t>
            </a:r>
          </a:p>
        </p:txBody>
      </p:sp>
      <p:pic>
        <p:nvPicPr>
          <p:cNvPr id="2" name="Picture 1"/>
          <p:cNvPicPr>
            <a:picLocks noChangeAspect="1"/>
          </p:cNvPicPr>
          <p:nvPr/>
        </p:nvPicPr>
        <p:blipFill>
          <a:blip r:embed="rId3"/>
          <a:stretch>
            <a:fillRect/>
          </a:stretch>
        </p:blipFill>
        <p:spPr>
          <a:xfrm>
            <a:off x="122237" y="677862"/>
            <a:ext cx="11101068" cy="616726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014652" cy="276999"/>
          </a:xfrm>
          <a:prstGeom prst="rect">
            <a:avLst/>
          </a:prstGeom>
        </p:spPr>
        <p:txBody>
          <a:bodyPr wrap="square">
            <a:spAutoFit/>
          </a:bodyPr>
          <a:lstStyle/>
          <a:p>
            <a:r>
              <a:rPr lang="en-US" sz="1200" dirty="0"/>
              <a:t>The Data Science/DevOps Difference - </a:t>
            </a:r>
            <a:r>
              <a:rPr lang="en-US" sz="1200" dirty="0">
                <a:solidFill>
                  <a:srgbClr val="0078D7"/>
                </a:solidFill>
              </a:rPr>
              <a:t>Communication</a:t>
            </a:r>
          </a:p>
        </p:txBody>
      </p:sp>
    </p:spTree>
    <p:extLst>
      <p:ext uri="{BB962C8B-B14F-4D97-AF65-F5344CB8AC3E}">
        <p14:creationId xmlns:p14="http://schemas.microsoft.com/office/powerpoint/2010/main" val="1511573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2237" y="-15990"/>
            <a:ext cx="4694238" cy="1151051"/>
          </a:xfrm>
        </p:spPr>
        <p:txBody>
          <a:bodyPr vert="horz" wrap="square" lIns="146304" tIns="91440" rIns="146304" bIns="91440" rtlCol="0" anchor="t">
            <a:noAutofit/>
          </a:bodyPr>
          <a:lstStyle/>
          <a:p>
            <a:pPr algn="r"/>
            <a:r>
              <a:rPr lang="en-US" sz="3600" dirty="0">
                <a:solidFill>
                  <a:schemeClr val="bg1">
                    <a:lumMod val="50000"/>
                  </a:schemeClr>
                </a:solidFill>
              </a:rPr>
              <a:t>Document the Data - Azure Data Catalog</a:t>
            </a:r>
          </a:p>
        </p:txBody>
      </p:sp>
      <p:sp>
        <p:nvSpPr>
          <p:cNvPr id="3" name="Content Placeholder 2"/>
          <p:cNvSpPr>
            <a:spLocks noGrp="1"/>
          </p:cNvSpPr>
          <p:nvPr>
            <p:ph type="body" sz="quarter" idx="10"/>
          </p:nvPr>
        </p:nvSpPr>
        <p:spPr>
          <a:xfrm>
            <a:off x="4313237" y="2011787"/>
            <a:ext cx="7886248" cy="3669988"/>
          </a:xfrm>
        </p:spPr>
        <p:txBody>
          <a:bodyPr>
            <a:normAutofit/>
          </a:bodyPr>
          <a:lstStyle/>
          <a:p>
            <a:pPr marL="742807" indent="-742807">
              <a:buFont typeface="+mj-lt"/>
              <a:buAutoNum type="arabicPeriod"/>
            </a:pPr>
            <a:r>
              <a:rPr lang="en-US" sz="4400" dirty="0">
                <a:solidFill>
                  <a:schemeClr val="bg1">
                    <a:lumMod val="50000"/>
                  </a:schemeClr>
                </a:solidFill>
              </a:rPr>
              <a:t>Register data sources</a:t>
            </a:r>
          </a:p>
          <a:p>
            <a:pPr marL="742807" indent="-742807">
              <a:buFont typeface="+mj-lt"/>
              <a:buAutoNum type="arabicPeriod"/>
            </a:pPr>
            <a:r>
              <a:rPr lang="en-US" sz="4400" dirty="0">
                <a:solidFill>
                  <a:schemeClr val="bg2">
                    <a:lumMod val="75000"/>
                    <a:lumOff val="25000"/>
                  </a:schemeClr>
                </a:solidFill>
              </a:rPr>
              <a:t>Tag the data</a:t>
            </a:r>
          </a:p>
          <a:p>
            <a:pPr marL="742807" indent="-742807">
              <a:buFont typeface="+mj-lt"/>
              <a:buAutoNum type="arabicPeriod"/>
            </a:pPr>
            <a:r>
              <a:rPr lang="en-US" sz="4400" dirty="0">
                <a:solidFill>
                  <a:schemeClr val="bg1">
                    <a:lumMod val="50000"/>
                  </a:schemeClr>
                </a:solidFill>
              </a:rPr>
              <a:t>Document the data</a:t>
            </a:r>
          </a:p>
          <a:p>
            <a:pPr marL="742807" indent="-742807">
              <a:buFont typeface="+mj-lt"/>
              <a:buAutoNum type="arabicPeriod"/>
            </a:pPr>
            <a:r>
              <a:rPr lang="en-US" sz="4400" dirty="0">
                <a:solidFill>
                  <a:schemeClr val="bg2">
                    <a:lumMod val="75000"/>
                    <a:lumOff val="25000"/>
                  </a:schemeClr>
                </a:solidFill>
              </a:rPr>
              <a:t>Search and connect</a:t>
            </a:r>
          </a:p>
          <a:p>
            <a:pPr marL="742807" indent="-742807">
              <a:buFont typeface="+mj-lt"/>
              <a:buAutoNum type="arabicPeriod"/>
            </a:pPr>
            <a:endParaRPr lang="en-US" sz="4400" dirty="0">
              <a:solidFill>
                <a:schemeClr val="bg1">
                  <a:lumMod val="50000"/>
                </a:schemeClr>
              </a:solidFill>
            </a:endParaRPr>
          </a:p>
          <a:p>
            <a:pPr marL="742807" indent="-742807">
              <a:buFont typeface="+mj-lt"/>
              <a:buAutoNum type="arabicPeriod"/>
            </a:pPr>
            <a:endParaRPr lang="en-US" sz="4000" dirty="0">
              <a:solidFill>
                <a:schemeClr val="bg1">
                  <a:lumMod val="50000"/>
                </a:schemeClr>
              </a:solidFill>
              <a:latin typeface="+mj-lt"/>
            </a:endParaRPr>
          </a:p>
        </p:txBody>
      </p:sp>
      <p:pic>
        <p:nvPicPr>
          <p:cNvPr id="5" name="Picture 4"/>
          <p:cNvPicPr>
            <a:picLocks noChangeAspect="1"/>
          </p:cNvPicPr>
          <p:nvPr/>
        </p:nvPicPr>
        <p:blipFill>
          <a:blip r:embed="rId3"/>
          <a:stretch>
            <a:fillRect/>
          </a:stretch>
        </p:blipFill>
        <p:spPr>
          <a:xfrm>
            <a:off x="350837" y="1734846"/>
            <a:ext cx="2971800" cy="3946929"/>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0" y="13833"/>
            <a:ext cx="4017612" cy="323116"/>
          </a:xfrm>
          <a:prstGeom prst="rect">
            <a:avLst/>
          </a:prstGeom>
        </p:spPr>
      </p:pic>
    </p:spTree>
    <p:extLst>
      <p:ext uri="{BB962C8B-B14F-4D97-AF65-F5344CB8AC3E}">
        <p14:creationId xmlns:p14="http://schemas.microsoft.com/office/powerpoint/2010/main" val="111437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Create Solution Design Questions</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6142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Accounts and Plumbing</a:t>
            </a:r>
          </a:p>
        </p:txBody>
      </p: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aphicFrame>
        <p:nvGraphicFramePr>
          <p:cNvPr id="24" name="Diagram 23"/>
          <p:cNvGraphicFramePr/>
          <p:nvPr>
            <p:extLst/>
          </p:nvPr>
        </p:nvGraphicFramePr>
        <p:xfrm>
          <a:off x="5608637" y="1516062"/>
          <a:ext cx="6676638" cy="5318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98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42237" y="0"/>
            <a:ext cx="4694237" cy="19732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Accounts and Groups in Microsoft Azure</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74637" y="1135062"/>
            <a:ext cx="6858000" cy="5568996"/>
          </a:xfrm>
          <a:prstGeom prst="rect">
            <a:avLst/>
          </a:prstGeom>
        </p:spPr>
      </p:pic>
      <p:sp>
        <p:nvSpPr>
          <p:cNvPr id="4" name="Rectangle 3"/>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Accounts and Plumbing</a:t>
            </a:r>
          </a:p>
        </p:txBody>
      </p:sp>
    </p:spTree>
    <p:extLst>
      <p:ext uri="{BB962C8B-B14F-4D97-AF65-F5344CB8AC3E}">
        <p14:creationId xmlns:p14="http://schemas.microsoft.com/office/powerpoint/2010/main" val="89687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09037" y="0"/>
            <a:ext cx="3627437" cy="12874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The Azure Resource Model</a:t>
            </a:r>
          </a:p>
        </p:txBody>
      </p:sp>
      <p:pic>
        <p:nvPicPr>
          <p:cNvPr id="3" name="Picture 2"/>
          <p:cNvPicPr>
            <a:picLocks noChangeAspect="1"/>
          </p:cNvPicPr>
          <p:nvPr/>
        </p:nvPicPr>
        <p:blipFill>
          <a:blip r:embed="rId3"/>
          <a:stretch>
            <a:fillRect/>
          </a:stretch>
        </p:blipFill>
        <p:spPr>
          <a:xfrm>
            <a:off x="122236" y="373062"/>
            <a:ext cx="8595265" cy="64770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Accounts and Plumbing</a:t>
            </a:r>
          </a:p>
        </p:txBody>
      </p:sp>
    </p:spTree>
    <p:extLst>
      <p:ext uri="{BB962C8B-B14F-4D97-AF65-F5344CB8AC3E}">
        <p14:creationId xmlns:p14="http://schemas.microsoft.com/office/powerpoint/2010/main" val="400001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32837" y="0"/>
            <a:ext cx="3703637" cy="11350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PowerShell and the CLI</a:t>
            </a:r>
          </a:p>
        </p:txBody>
      </p:sp>
      <p:pic>
        <p:nvPicPr>
          <p:cNvPr id="6" name="Picture 5"/>
          <p:cNvPicPr>
            <a:picLocks noChangeAspect="1"/>
          </p:cNvPicPr>
          <p:nvPr/>
        </p:nvPicPr>
        <p:blipFill>
          <a:blip r:embed="rId3"/>
          <a:stretch>
            <a:fillRect/>
          </a:stretch>
        </p:blipFill>
        <p:spPr>
          <a:xfrm>
            <a:off x="198436" y="677862"/>
            <a:ext cx="10305425" cy="60960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Accounts and Plumbing</a:t>
            </a:r>
          </a:p>
        </p:txBody>
      </p:sp>
    </p:spTree>
    <p:extLst>
      <p:ext uri="{BB962C8B-B14F-4D97-AF65-F5344CB8AC3E}">
        <p14:creationId xmlns:p14="http://schemas.microsoft.com/office/powerpoint/2010/main" val="263354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Export Infrastructure as Code with the Azure Resource</a:t>
            </a:r>
            <a:r>
              <a:rPr kumimoji="0" lang="en-US" sz="3200" b="0" i="0" u="none" strike="noStrike" kern="0" cap="none" spc="0" normalizeH="0" noProof="0" dirty="0">
                <a:ln>
                  <a:noFill/>
                </a:ln>
                <a:solidFill>
                  <a:srgbClr val="FFFF00"/>
                </a:solidFill>
                <a:effectLst/>
                <a:uLnTx/>
                <a:uFillTx/>
                <a:latin typeface="Segoe UI"/>
                <a:ea typeface="Segoe UI" pitchFamily="34" charset="0"/>
                <a:cs typeface="Segoe UI" pitchFamily="34" charset="0"/>
              </a:rPr>
              <a:t> Model</a:t>
            </a: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23752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Shared Development</a:t>
            </a:r>
          </a:p>
        </p:txBody>
      </p: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aphicFrame>
        <p:nvGraphicFramePr>
          <p:cNvPr id="24" name="Diagram 23"/>
          <p:cNvGraphicFramePr/>
          <p:nvPr>
            <p:extLst/>
          </p:nvPr>
        </p:nvGraphicFramePr>
        <p:xfrm>
          <a:off x="5608637" y="1516062"/>
          <a:ext cx="6676638" cy="5318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861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Optional: Local Workstation Setup</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4319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66237" y="0"/>
            <a:ext cx="3170237" cy="12112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Development Environments</a:t>
            </a:r>
          </a:p>
        </p:txBody>
      </p:sp>
      <p:sp>
        <p:nvSpPr>
          <p:cNvPr id="4" name="TextBox 3"/>
          <p:cNvSpPr txBox="1"/>
          <p:nvPr/>
        </p:nvSpPr>
        <p:spPr>
          <a:xfrm>
            <a:off x="9342437" y="2582862"/>
            <a:ext cx="2971800" cy="2034403"/>
          </a:xfrm>
          <a:prstGeom prst="rect">
            <a:avLst/>
          </a:prstGeom>
          <a:noFill/>
        </p:spPr>
        <p:txBody>
          <a:bodyPr wrap="square" lIns="182880" tIns="146304" rIns="182880" bIns="146304" rtlCol="0">
            <a:spAutoFit/>
          </a:bodyPr>
          <a:lstStyle/>
          <a:p>
            <a:pPr marL="342900" indent="-342900">
              <a:lnSpc>
                <a:spcPct val="15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Data Science Virtual Machine</a:t>
            </a:r>
          </a:p>
          <a:p>
            <a:pPr marL="342900" indent="-342900">
              <a:lnSpc>
                <a:spcPct val="150000"/>
              </a:lnSpc>
              <a:spcAft>
                <a:spcPts val="600"/>
              </a:spcAft>
              <a:buFont typeface="Arial" panose="020B0604020202020204" pitchFamily="34" charset="0"/>
              <a:buChar char="•"/>
            </a:pPr>
            <a:r>
              <a:rPr lang="en-US" sz="2400" dirty="0">
                <a:solidFill>
                  <a:srgbClr val="C00000"/>
                </a:solidFill>
              </a:rPr>
              <a:t>Azure Containers</a:t>
            </a:r>
          </a:p>
        </p:txBody>
      </p:sp>
      <p:pic>
        <p:nvPicPr>
          <p:cNvPr id="5" name="Picture 4"/>
          <p:cNvPicPr>
            <a:picLocks noChangeAspect="1"/>
          </p:cNvPicPr>
          <p:nvPr/>
        </p:nvPicPr>
        <p:blipFill>
          <a:blip r:embed="rId3"/>
          <a:stretch>
            <a:fillRect/>
          </a:stretch>
        </p:blipFill>
        <p:spPr>
          <a:xfrm>
            <a:off x="46036" y="373062"/>
            <a:ext cx="9166087" cy="6324600"/>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Shared Development</a:t>
            </a:r>
          </a:p>
        </p:txBody>
      </p:sp>
    </p:spTree>
    <p:extLst>
      <p:ext uri="{BB962C8B-B14F-4D97-AF65-F5344CB8AC3E}">
        <p14:creationId xmlns:p14="http://schemas.microsoft.com/office/powerpoint/2010/main" val="414791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85037" y="0"/>
            <a:ext cx="5151438" cy="1150688"/>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Visual Studio with VSTS / VS and VS Code</a:t>
            </a:r>
          </a:p>
        </p:txBody>
      </p:sp>
      <p:sp>
        <p:nvSpPr>
          <p:cNvPr id="6" name="Rectangle 5"/>
          <p:cNvSpPr/>
          <p:nvPr/>
        </p:nvSpPr>
        <p:spPr>
          <a:xfrm>
            <a:off x="198437" y="299689"/>
            <a:ext cx="6934200" cy="7225504"/>
          </a:xfrm>
          <a:prstGeom prst="rect">
            <a:avLst/>
          </a:prstGeom>
        </p:spPr>
        <p:txBody>
          <a:bodyPr wrap="square">
            <a:spAutoFit/>
          </a:bodyPr>
          <a:lstStyle/>
          <a:p>
            <a:pPr marL="285750" indent="-285750">
              <a:lnSpc>
                <a:spcPct val="150000"/>
              </a:lnSpc>
              <a:buFont typeface="Arial" panose="020B0604020202020204" pitchFamily="34" charset="0"/>
              <a:buChar char="•"/>
            </a:pPr>
            <a:r>
              <a:rPr lang="en-US" sz="2400" dirty="0">
                <a:solidFill>
                  <a:srgbClr val="4472C4"/>
                </a:solidFill>
              </a:rPr>
              <a:t>R Tools for Visual Studio</a:t>
            </a:r>
          </a:p>
          <a:p>
            <a:pPr marL="285750" indent="-285750">
              <a:lnSpc>
                <a:spcPct val="150000"/>
              </a:lnSpc>
              <a:buFont typeface="Arial" panose="020B0604020202020204" pitchFamily="34" charset="0"/>
              <a:buChar char="•"/>
            </a:pPr>
            <a:r>
              <a:rPr lang="en-US" sz="2400" dirty="0"/>
              <a:t>Python Tools for Visual Studio</a:t>
            </a:r>
          </a:p>
          <a:p>
            <a:pPr marL="285750" indent="-285750">
              <a:lnSpc>
                <a:spcPct val="150000"/>
              </a:lnSpc>
              <a:buFont typeface="Arial" panose="020B0604020202020204" pitchFamily="34" charset="0"/>
              <a:buChar char="•"/>
            </a:pPr>
            <a:r>
              <a:rPr lang="en-US" sz="2400" dirty="0">
                <a:solidFill>
                  <a:srgbClr val="0078D7"/>
                </a:solidFill>
              </a:rPr>
              <a:t>Azure Data Lake and Stream Analytics tools for Visual Studio (U-SQL Local Editor and Run)</a:t>
            </a:r>
          </a:p>
          <a:p>
            <a:pPr marL="285750" indent="-285750">
              <a:lnSpc>
                <a:spcPct val="150000"/>
              </a:lnSpc>
              <a:buFont typeface="Arial" panose="020B0604020202020204" pitchFamily="34" charset="0"/>
              <a:buChar char="•"/>
            </a:pPr>
            <a:r>
              <a:rPr lang="en-US" sz="2400" dirty="0"/>
              <a:t>Cosmos DB with Visual Studio</a:t>
            </a:r>
          </a:p>
          <a:p>
            <a:pPr marL="285750" indent="-285750">
              <a:lnSpc>
                <a:spcPct val="150000"/>
              </a:lnSpc>
              <a:buFont typeface="Arial" panose="020B0604020202020204" pitchFamily="34" charset="0"/>
              <a:buChar char="•"/>
            </a:pPr>
            <a:r>
              <a:rPr lang="en-US" sz="2400" dirty="0">
                <a:solidFill>
                  <a:srgbClr val="4472C4"/>
                </a:solidFill>
              </a:rPr>
              <a:t>The Data Science Workload for VS2017</a:t>
            </a:r>
          </a:p>
          <a:p>
            <a:pPr marL="285750" indent="-285750">
              <a:lnSpc>
                <a:spcPct val="150000"/>
              </a:lnSpc>
              <a:buFont typeface="Arial" panose="020B0604020202020204" pitchFamily="34" charset="0"/>
              <a:buChar char="•"/>
            </a:pPr>
            <a:r>
              <a:rPr lang="en-US" sz="2400" dirty="0"/>
              <a:t>PowerShell tools for Visual Studio</a:t>
            </a:r>
          </a:p>
          <a:p>
            <a:pPr marL="285750" indent="-285750">
              <a:lnSpc>
                <a:spcPct val="150000"/>
              </a:lnSpc>
              <a:buFont typeface="Arial" panose="020B0604020202020204" pitchFamily="34" charset="0"/>
              <a:buChar char="•"/>
            </a:pPr>
            <a:r>
              <a:rPr lang="en-US" sz="2400" dirty="0">
                <a:solidFill>
                  <a:srgbClr val="4472C4"/>
                </a:solidFill>
              </a:rPr>
              <a:t>Cloud Explorer for Visual</a:t>
            </a:r>
          </a:p>
          <a:p>
            <a:pPr marL="285750" indent="-285750">
              <a:lnSpc>
                <a:spcPct val="150000"/>
              </a:lnSpc>
              <a:buFont typeface="Arial" panose="020B0604020202020204" pitchFamily="34" charset="0"/>
              <a:buChar char="•"/>
            </a:pPr>
            <a:r>
              <a:rPr lang="en-US" sz="2400" dirty="0"/>
              <a:t>Azure Storage Add-in</a:t>
            </a:r>
          </a:p>
          <a:p>
            <a:pPr marL="285750" indent="-285750">
              <a:lnSpc>
                <a:spcPct val="150000"/>
              </a:lnSpc>
              <a:buFont typeface="Arial" panose="020B0604020202020204" pitchFamily="34" charset="0"/>
              <a:buChar char="•"/>
            </a:pPr>
            <a:r>
              <a:rPr lang="en-US" sz="2400" dirty="0">
                <a:solidFill>
                  <a:srgbClr val="4472C4"/>
                </a:solidFill>
              </a:rPr>
              <a:t>HDInsight Tools for Visual Studio</a:t>
            </a:r>
          </a:p>
          <a:p>
            <a:pPr marL="285750" indent="-285750">
              <a:lnSpc>
                <a:spcPct val="150000"/>
              </a:lnSpc>
              <a:buFont typeface="Arial" panose="020B0604020202020204" pitchFamily="34" charset="0"/>
              <a:buChar char="•"/>
            </a:pPr>
            <a:r>
              <a:rPr lang="en-US" sz="2400" dirty="0"/>
              <a:t>Azure Data Factory with Visual Studio</a:t>
            </a:r>
          </a:p>
          <a:p>
            <a:pPr marL="285750" indent="-285750">
              <a:lnSpc>
                <a:spcPct val="150000"/>
              </a:lnSpc>
              <a:buFont typeface="Arial" panose="020B0604020202020204" pitchFamily="34" charset="0"/>
              <a:buChar char="•"/>
            </a:pPr>
            <a:r>
              <a:rPr lang="en-US" sz="2400" dirty="0">
                <a:solidFill>
                  <a:srgbClr val="4472C4"/>
                </a:solidFill>
              </a:rPr>
              <a:t>SQL Data Warehouse with Visual Studio</a:t>
            </a:r>
          </a:p>
          <a:p>
            <a:pPr marL="285750" indent="-285750">
              <a:lnSpc>
                <a:spcPct val="150000"/>
              </a:lnSpc>
              <a:buFont typeface="Arial" panose="020B0604020202020204" pitchFamily="34" charset="0"/>
              <a:buChar char="•"/>
            </a:pPr>
            <a:r>
              <a:rPr lang="en-US" sz="2400" dirty="0"/>
              <a:t>Azure Analysis Services with Visual Studio</a:t>
            </a:r>
          </a:p>
        </p:txBody>
      </p:sp>
      <p:pic>
        <p:nvPicPr>
          <p:cNvPr id="7" name="Picture 6"/>
          <p:cNvPicPr>
            <a:picLocks noChangeAspect="1"/>
          </p:cNvPicPr>
          <p:nvPr/>
        </p:nvPicPr>
        <p:blipFill>
          <a:blip r:embed="rId3"/>
          <a:stretch>
            <a:fillRect/>
          </a:stretch>
        </p:blipFill>
        <p:spPr>
          <a:xfrm>
            <a:off x="6370637" y="3082264"/>
            <a:ext cx="5682050" cy="3234397"/>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Accounts and Plumbing</a:t>
            </a:r>
          </a:p>
        </p:txBody>
      </p:sp>
    </p:spTree>
    <p:extLst>
      <p:ext uri="{BB962C8B-B14F-4D97-AF65-F5344CB8AC3E}">
        <p14:creationId xmlns:p14="http://schemas.microsoft.com/office/powerpoint/2010/main" val="250663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017"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“Code-less Coding” Examples</a:t>
            </a:r>
          </a:p>
        </p:txBody>
      </p:sp>
      <p:pic>
        <p:nvPicPr>
          <p:cNvPr id="3" name="Picture 2"/>
          <p:cNvPicPr>
            <a:picLocks noChangeAspect="1"/>
          </p:cNvPicPr>
          <p:nvPr/>
        </p:nvPicPr>
        <p:blipFill>
          <a:blip r:embed="rId3">
            <a:duotone>
              <a:schemeClr val="bg2">
                <a:shade val="45000"/>
                <a:satMod val="135000"/>
              </a:schemeClr>
              <a:prstClr val="white"/>
            </a:duotone>
          </a:blip>
          <a:stretch>
            <a:fillRect/>
          </a:stretch>
        </p:blipFill>
        <p:spPr>
          <a:xfrm>
            <a:off x="198437" y="675281"/>
            <a:ext cx="10128222" cy="5960069"/>
          </a:xfrm>
          <a:prstGeom prst="rect">
            <a:avLst/>
          </a:prstGeom>
          <a:ln>
            <a:noFill/>
          </a:ln>
          <a:effectLst>
            <a:outerShdw blurRad="292100" dist="139700" dir="2700000" algn="tl" rotWithShape="0">
              <a:srgbClr val="333333">
                <a:alpha val="65000"/>
              </a:srgbClr>
            </a:outerShdw>
          </a:effectLst>
        </p:spPr>
      </p:pic>
      <p:pic>
        <p:nvPicPr>
          <p:cNvPr id="1026" name="Picture 2" descr="Azure Data Catalog tutorial--browse and select objec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637" y="879475"/>
            <a:ext cx="9753600" cy="6115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Accounts and Plumbing</a:t>
            </a:r>
          </a:p>
        </p:txBody>
      </p:sp>
    </p:spTree>
    <p:extLst>
      <p:ext uri="{BB962C8B-B14F-4D97-AF65-F5344CB8AC3E}">
        <p14:creationId xmlns:p14="http://schemas.microsoft.com/office/powerpoint/2010/main" val="358123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Exporting an</a:t>
            </a:r>
            <a:r>
              <a:rPr kumimoji="0" lang="en-US" sz="3200" b="0" i="0" u="none" strike="noStrike" kern="0" cap="none" spc="0" normalizeH="0" noProof="0" dirty="0">
                <a:ln>
                  <a:noFill/>
                </a:ln>
                <a:solidFill>
                  <a:srgbClr val="FFFF00"/>
                </a:solidFill>
                <a:effectLst/>
                <a:uLnTx/>
                <a:uFillTx/>
                <a:latin typeface="Segoe UI"/>
                <a:ea typeface="Segoe UI" pitchFamily="34" charset="0"/>
                <a:cs typeface="Segoe UI" pitchFamily="34" charset="0"/>
              </a:rPr>
              <a:t> Azure ML Experiment</a:t>
            </a: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331437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Data Flow</a:t>
            </a:r>
          </a:p>
        </p:txBody>
      </p: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aphicFrame>
        <p:nvGraphicFramePr>
          <p:cNvPr id="24" name="Diagram 23"/>
          <p:cNvGraphicFramePr/>
          <p:nvPr>
            <p:extLst/>
          </p:nvPr>
        </p:nvGraphicFramePr>
        <p:xfrm>
          <a:off x="5608637" y="1516062"/>
          <a:ext cx="6676638" cy="5318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28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7540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Azure Data Factory</a:t>
            </a:r>
          </a:p>
        </p:txBody>
      </p:sp>
      <p:pic>
        <p:nvPicPr>
          <p:cNvPr id="3" name="Picture 2"/>
          <p:cNvPicPr>
            <a:picLocks noChangeAspect="1"/>
          </p:cNvPicPr>
          <p:nvPr/>
        </p:nvPicPr>
        <p:blipFill>
          <a:blip r:embed="rId3"/>
          <a:stretch>
            <a:fillRect/>
          </a:stretch>
        </p:blipFill>
        <p:spPr>
          <a:xfrm>
            <a:off x="257441" y="906462"/>
            <a:ext cx="11999619" cy="58674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Data Flow</a:t>
            </a:r>
          </a:p>
        </p:txBody>
      </p:sp>
    </p:spTree>
    <p:extLst>
      <p:ext uri="{BB962C8B-B14F-4D97-AF65-F5344CB8AC3E}">
        <p14:creationId xmlns:p14="http://schemas.microsoft.com/office/powerpoint/2010/main" val="132353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32837" y="0"/>
            <a:ext cx="3703637" cy="12874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Visual Studio with Azure Tools</a:t>
            </a:r>
          </a:p>
        </p:txBody>
      </p:sp>
      <p:pic>
        <p:nvPicPr>
          <p:cNvPr id="4" name="Picture 3"/>
          <p:cNvPicPr>
            <a:picLocks noChangeAspect="1"/>
          </p:cNvPicPr>
          <p:nvPr/>
        </p:nvPicPr>
        <p:blipFill>
          <a:blip r:embed="rId3"/>
          <a:stretch>
            <a:fillRect/>
          </a:stretch>
        </p:blipFill>
        <p:spPr>
          <a:xfrm>
            <a:off x="198436" y="754062"/>
            <a:ext cx="8049533" cy="6105261"/>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Data Flow</a:t>
            </a:r>
          </a:p>
        </p:txBody>
      </p:sp>
    </p:spTree>
    <p:extLst>
      <p:ext uri="{BB962C8B-B14F-4D97-AF65-F5344CB8AC3E}">
        <p14:creationId xmlns:p14="http://schemas.microsoft.com/office/powerpoint/2010/main" val="420266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Build and Test</a:t>
            </a:r>
          </a:p>
        </p:txBody>
      </p: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aphicFrame>
        <p:nvGraphicFramePr>
          <p:cNvPr id="24" name="Diagram 23"/>
          <p:cNvGraphicFramePr/>
          <p:nvPr>
            <p:extLst/>
          </p:nvPr>
        </p:nvGraphicFramePr>
        <p:xfrm>
          <a:off x="5608637" y="1516062"/>
          <a:ext cx="6676638" cy="5318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759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66237" y="0"/>
            <a:ext cx="3170237" cy="12874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pPr marL="0" marR="0" lvl="0" indent="0" algn="r"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FFFFFF">
                    <a:lumMod val="50000"/>
                  </a:srgbClr>
                </a:solidFill>
                <a:effectLst/>
                <a:uLnTx/>
                <a:uFillTx/>
                <a:latin typeface="Segoe UI Light"/>
                <a:ea typeface="+mn-ea"/>
                <a:cs typeface="Segoe UI" pitchFamily="34" charset="0"/>
              </a:rPr>
              <a:t>The Microsoft Azure Portal</a:t>
            </a:r>
          </a:p>
        </p:txBody>
      </p:sp>
      <p:pic>
        <p:nvPicPr>
          <p:cNvPr id="3" name="Picture 2"/>
          <p:cNvPicPr>
            <a:picLocks noChangeAspect="1"/>
          </p:cNvPicPr>
          <p:nvPr/>
        </p:nvPicPr>
        <p:blipFill>
          <a:blip r:embed="rId3"/>
          <a:stretch>
            <a:fillRect/>
          </a:stretch>
        </p:blipFill>
        <p:spPr>
          <a:xfrm>
            <a:off x="122237" y="643731"/>
            <a:ext cx="5193418" cy="25146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5532437" y="1516062"/>
            <a:ext cx="6378090" cy="5277303"/>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Build and Test</a:t>
            </a:r>
          </a:p>
        </p:txBody>
      </p:sp>
    </p:spTree>
    <p:extLst>
      <p:ext uri="{BB962C8B-B14F-4D97-AF65-F5344CB8AC3E}">
        <p14:creationId xmlns:p14="http://schemas.microsoft.com/office/powerpoint/2010/main" val="429368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90037" y="0"/>
            <a:ext cx="3246437"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System Center</a:t>
            </a:r>
          </a:p>
        </p:txBody>
      </p:sp>
      <p:pic>
        <p:nvPicPr>
          <p:cNvPr id="3" name="Picture 2"/>
          <p:cNvPicPr>
            <a:picLocks noChangeAspect="1"/>
          </p:cNvPicPr>
          <p:nvPr/>
        </p:nvPicPr>
        <p:blipFill>
          <a:blip r:embed="rId3"/>
          <a:stretch>
            <a:fillRect/>
          </a:stretch>
        </p:blipFill>
        <p:spPr>
          <a:xfrm>
            <a:off x="-19278" y="982662"/>
            <a:ext cx="8738950" cy="4715526"/>
          </a:xfrm>
          <a:prstGeom prst="rect">
            <a:avLst/>
          </a:prstGeom>
        </p:spPr>
      </p:pic>
      <p:pic>
        <p:nvPicPr>
          <p:cNvPr id="5" name="Picture 4"/>
          <p:cNvPicPr>
            <a:picLocks noChangeAspect="1"/>
          </p:cNvPicPr>
          <p:nvPr/>
        </p:nvPicPr>
        <p:blipFill>
          <a:blip r:embed="rId4"/>
          <a:stretch>
            <a:fillRect/>
          </a:stretch>
        </p:blipFill>
        <p:spPr>
          <a:xfrm>
            <a:off x="6862350" y="3040062"/>
            <a:ext cx="5451887" cy="3802063"/>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Build and Test</a:t>
            </a:r>
          </a:p>
        </p:txBody>
      </p:sp>
    </p:spTree>
    <p:extLst>
      <p:ext uri="{BB962C8B-B14F-4D97-AF65-F5344CB8AC3E}">
        <p14:creationId xmlns:p14="http://schemas.microsoft.com/office/powerpoint/2010/main" val="18827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76229" y="1022925"/>
            <a:ext cx="7514284" cy="444737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Plan for an Advanced Analytics solution using a prescribed process</a:t>
            </a:r>
          </a:p>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Understand platform component options</a:t>
            </a:r>
          </a:p>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Understand and implement Developer Operations (DevOps) processes and Functions</a:t>
            </a:r>
          </a:p>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Understand and implement the tools required for setting up, managing, coding and delivering a Data Science project</a:t>
            </a:r>
          </a:p>
        </p:txBody>
      </p:sp>
      <p:sp>
        <p:nvSpPr>
          <p:cNvPr id="7" name="Title 1"/>
          <p:cNvSpPr txBox="1">
            <a:spLocks/>
          </p:cNvSpPr>
          <p:nvPr/>
        </p:nvSpPr>
        <p:spPr>
          <a:xfrm>
            <a:off x="-1" y="0"/>
            <a:ext cx="12436475" cy="87345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effectLst/>
                <a:latin typeface="+mj-lt"/>
                <a:cs typeface="Segoe UI" pitchFamily="34" charset="0"/>
              </a:defRPr>
            </a:lvl1pPr>
          </a:lstStyle>
          <a:p>
            <a:r>
              <a:rPr lang="en-US" dirty="0"/>
              <a:t>Learning Objectives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234077413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39937" y="1289951"/>
            <a:ext cx="2666682" cy="553453"/>
          </a:xfrm>
        </p:spPr>
        <p:txBody>
          <a:bodyPr/>
          <a:lstStyle/>
          <a:p>
            <a:r>
              <a:rPr lang="en-US" sz="2400" dirty="0"/>
              <a:t>Custom Build Tasks</a:t>
            </a:r>
          </a:p>
        </p:txBody>
      </p:sp>
      <p:pic>
        <p:nvPicPr>
          <p:cNvPr id="3" name="Picture 2"/>
          <p:cNvPicPr>
            <a:picLocks noChangeAspect="1"/>
          </p:cNvPicPr>
          <p:nvPr/>
        </p:nvPicPr>
        <p:blipFill>
          <a:blip r:embed="rId3"/>
          <a:stretch>
            <a:fillRect/>
          </a:stretch>
        </p:blipFill>
        <p:spPr>
          <a:xfrm>
            <a:off x="274955" y="1998503"/>
            <a:ext cx="5626118" cy="45800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037" y="1264582"/>
            <a:ext cx="6810357" cy="4336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reeform 7"/>
          <p:cNvSpPr/>
          <p:nvPr/>
        </p:nvSpPr>
        <p:spPr bwMode="auto">
          <a:xfrm>
            <a:off x="7143750" y="2245519"/>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12"/>
          <p:cNvSpPr/>
          <p:nvPr/>
        </p:nvSpPr>
        <p:spPr bwMode="auto">
          <a:xfrm>
            <a:off x="7117357" y="2948708"/>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15"/>
          <p:cNvSpPr/>
          <p:nvPr/>
        </p:nvSpPr>
        <p:spPr bwMode="auto">
          <a:xfrm>
            <a:off x="7143750" y="3507766"/>
            <a:ext cx="295275" cy="45719"/>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TextBox 17"/>
          <p:cNvSpPr txBox="1"/>
          <p:nvPr/>
        </p:nvSpPr>
        <p:spPr>
          <a:xfrm>
            <a:off x="-1" y="0"/>
            <a:ext cx="12436475" cy="714876"/>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Visual Studio with VSTS / TFS</a:t>
            </a:r>
          </a:p>
        </p:txBody>
      </p:sp>
      <p:pic>
        <p:nvPicPr>
          <p:cNvPr id="4" name="Picture 3"/>
          <p:cNvPicPr>
            <a:picLocks noChangeAspect="1"/>
          </p:cNvPicPr>
          <p:nvPr/>
        </p:nvPicPr>
        <p:blipFill>
          <a:blip r:embed="rId5"/>
          <a:stretch>
            <a:fillRect/>
          </a:stretch>
        </p:blipFill>
        <p:spPr>
          <a:xfrm>
            <a:off x="6340637" y="3018148"/>
            <a:ext cx="6128150" cy="4078762"/>
          </a:xfrm>
          <a:prstGeom prst="rect">
            <a:avLst/>
          </a:prstGeom>
        </p:spPr>
      </p:pic>
      <p:pic>
        <p:nvPicPr>
          <p:cNvPr id="5" name="Picture 4"/>
          <p:cNvPicPr>
            <a:picLocks noChangeAspect="1"/>
          </p:cNvPicPr>
          <p:nvPr/>
        </p:nvPicPr>
        <p:blipFill>
          <a:blip r:embed="rId6"/>
          <a:stretch>
            <a:fillRect/>
          </a:stretch>
        </p:blipFill>
        <p:spPr>
          <a:xfrm>
            <a:off x="-106363" y="375937"/>
            <a:ext cx="6758450" cy="6720973"/>
          </a:xfrm>
          <a:prstGeom prst="rect">
            <a:avLst/>
          </a:prstGeom>
        </p:spPr>
      </p:pic>
      <p:sp>
        <p:nvSpPr>
          <p:cNvPr id="11" name="Rectangle 10"/>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Build and Test</a:t>
            </a:r>
          </a:p>
        </p:txBody>
      </p:sp>
    </p:spTree>
    <p:extLst>
      <p:ext uri="{BB962C8B-B14F-4D97-AF65-F5344CB8AC3E}">
        <p14:creationId xmlns:p14="http://schemas.microsoft.com/office/powerpoint/2010/main" val="2726506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748" y="71461"/>
            <a:ext cx="12436475" cy="999744"/>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Azure Deployment Service – working with git</a:t>
            </a:r>
          </a:p>
        </p:txBody>
      </p:sp>
      <p:pic>
        <p:nvPicPr>
          <p:cNvPr id="3" name="Picture 2"/>
          <p:cNvPicPr>
            <a:picLocks noChangeAspect="1"/>
          </p:cNvPicPr>
          <p:nvPr/>
        </p:nvPicPr>
        <p:blipFill>
          <a:blip r:embed="rId3"/>
          <a:stretch>
            <a:fillRect/>
          </a:stretch>
        </p:blipFill>
        <p:spPr>
          <a:xfrm>
            <a:off x="122237" y="830262"/>
            <a:ext cx="10566399" cy="59436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Build and Test</a:t>
            </a:r>
          </a:p>
        </p:txBody>
      </p:sp>
    </p:spTree>
    <p:extLst>
      <p:ext uri="{BB962C8B-B14F-4D97-AF65-F5344CB8AC3E}">
        <p14:creationId xmlns:p14="http://schemas.microsoft.com/office/powerpoint/2010/main" val="51953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Create a CI / CD Process</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32350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Security</a:t>
            </a:r>
          </a:p>
        </p:txBody>
      </p: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aphicFrame>
        <p:nvGraphicFramePr>
          <p:cNvPr id="24" name="Diagram 23"/>
          <p:cNvGraphicFramePr/>
          <p:nvPr>
            <p:extLst/>
          </p:nvPr>
        </p:nvGraphicFramePr>
        <p:xfrm>
          <a:off x="5608637" y="1516062"/>
          <a:ext cx="6676638" cy="5318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125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5237" y="0"/>
            <a:ext cx="7361237"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The Microsoft Threat Modeling Tool</a:t>
            </a:r>
          </a:p>
        </p:txBody>
      </p:sp>
      <p:pic>
        <p:nvPicPr>
          <p:cNvPr id="4" name="Picture 3"/>
          <p:cNvPicPr>
            <a:picLocks noChangeAspect="1"/>
          </p:cNvPicPr>
          <p:nvPr/>
        </p:nvPicPr>
        <p:blipFill>
          <a:blip r:embed="rId3"/>
          <a:stretch>
            <a:fillRect/>
          </a:stretch>
        </p:blipFill>
        <p:spPr>
          <a:xfrm>
            <a:off x="198437" y="686651"/>
            <a:ext cx="9144000" cy="60579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1189037" y="2125662"/>
            <a:ext cx="9433560" cy="3124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a:stretch>
            <a:fillRect/>
          </a:stretch>
        </p:blipFill>
        <p:spPr>
          <a:xfrm>
            <a:off x="5075237" y="754062"/>
            <a:ext cx="7116720" cy="6092261"/>
          </a:xfrm>
          <a:prstGeom prst="snip2DiagRect">
            <a:avLst>
              <a:gd name="adj1" fmla="val 5000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Security</a:t>
            </a:r>
          </a:p>
        </p:txBody>
      </p:sp>
    </p:spTree>
    <p:extLst>
      <p:ext uri="{BB962C8B-B14F-4D97-AF65-F5344CB8AC3E}">
        <p14:creationId xmlns:p14="http://schemas.microsoft.com/office/powerpoint/2010/main" val="34693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47037" y="0"/>
            <a:ext cx="4389437" cy="12874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The Microsoft Attack Surface Analyzer</a:t>
            </a:r>
          </a:p>
        </p:txBody>
      </p:sp>
      <p:pic>
        <p:nvPicPr>
          <p:cNvPr id="3" name="Picture 2"/>
          <p:cNvPicPr>
            <a:picLocks noChangeAspect="1"/>
          </p:cNvPicPr>
          <p:nvPr/>
        </p:nvPicPr>
        <p:blipFill>
          <a:blip r:embed="rId3"/>
          <a:stretch>
            <a:fillRect/>
          </a:stretch>
        </p:blipFill>
        <p:spPr>
          <a:xfrm>
            <a:off x="122237" y="754062"/>
            <a:ext cx="5638800" cy="61087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Security</a:t>
            </a:r>
          </a:p>
        </p:txBody>
      </p:sp>
    </p:spTree>
    <p:extLst>
      <p:ext uri="{BB962C8B-B14F-4D97-AF65-F5344CB8AC3E}">
        <p14:creationId xmlns:p14="http://schemas.microsoft.com/office/powerpoint/2010/main" val="251181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Create a Threat Model using </a:t>
            </a:r>
            <a:r>
              <a:rPr kumimoji="0" lang="en-US" sz="3200" b="0" i="0" u="none" strike="noStrike" kern="0" cap="none" spc="0" normalizeH="0" baseline="0" noProof="0" dirty="0" err="1">
                <a:ln>
                  <a:noFill/>
                </a:ln>
                <a:solidFill>
                  <a:srgbClr val="FFFF00"/>
                </a:solidFill>
                <a:effectLst/>
                <a:uLnTx/>
                <a:uFillTx/>
                <a:latin typeface="Segoe UI"/>
                <a:ea typeface="Segoe UI" pitchFamily="34" charset="0"/>
                <a:cs typeface="Segoe UI" pitchFamily="34" charset="0"/>
              </a:rPr>
              <a:t>th</a:t>
            </a:r>
            <a:r>
              <a:rPr lang="en-US" sz="3200" kern="0" dirty="0">
                <a:solidFill>
                  <a:srgbClr val="FFFF00"/>
                </a:solidFill>
                <a:latin typeface="Segoe UI"/>
                <a:ea typeface="Segoe UI" pitchFamily="34" charset="0"/>
                <a:cs typeface="Segoe UI" pitchFamily="34" charset="0"/>
              </a:rPr>
              <a:t>e Microsoft Threat Analyzer</a:t>
            </a: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18640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Other Considerations</a:t>
            </a:r>
            <a:endParaRPr kumimoji="0" lang="en-US" sz="4000" b="0" i="0" u="none" strike="noStrike" kern="1200" cap="none" spc="-102" normalizeH="0" baseline="0" noProof="0" dirty="0">
              <a:ln w="3175">
                <a:noFill/>
              </a:ln>
              <a:solidFill>
                <a:srgbClr val="0078D7"/>
              </a:solidFill>
              <a:effectLst/>
              <a:uLnTx/>
              <a:uFillTx/>
              <a:latin typeface="Segoe UI Light"/>
              <a:ea typeface="+mn-ea"/>
              <a:cs typeface="Segoe UI" pitchFamily="34" charset="0"/>
            </a:endParaRPr>
          </a:p>
        </p:txBody>
      </p: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aphicFrame>
        <p:nvGraphicFramePr>
          <p:cNvPr id="24" name="Diagram 23"/>
          <p:cNvGraphicFramePr/>
          <p:nvPr>
            <p:extLst/>
          </p:nvPr>
        </p:nvGraphicFramePr>
        <p:xfrm>
          <a:off x="5608637" y="1516062"/>
          <a:ext cx="6676638" cy="5318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270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56037" y="0"/>
            <a:ext cx="8580437" cy="755354"/>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Monitoring – with System Center</a:t>
            </a:r>
          </a:p>
        </p:txBody>
      </p:sp>
      <p:pic>
        <p:nvPicPr>
          <p:cNvPr id="3" name="Picture 2"/>
          <p:cNvPicPr>
            <a:picLocks noChangeAspect="1"/>
          </p:cNvPicPr>
          <p:nvPr/>
        </p:nvPicPr>
        <p:blipFill>
          <a:blip r:embed="rId3"/>
          <a:stretch>
            <a:fillRect/>
          </a:stretch>
        </p:blipFill>
        <p:spPr>
          <a:xfrm>
            <a:off x="1341437" y="755354"/>
            <a:ext cx="10836452" cy="599984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0" y="579857"/>
            <a:ext cx="9809314" cy="6657409"/>
          </a:xfrm>
          <a:prstGeom prst="rect">
            <a:avLst/>
          </a:prstGeom>
        </p:spPr>
      </p:pic>
      <p:sp>
        <p:nvSpPr>
          <p:cNvPr id="5" name="Rectangle 4"/>
          <p:cNvSpPr/>
          <p:nvPr/>
        </p:nvSpPr>
        <p:spPr>
          <a:xfrm>
            <a:off x="-1" y="-3584"/>
            <a:ext cx="3398838" cy="276999"/>
          </a:xfrm>
          <a:prstGeom prst="rect">
            <a:avLst/>
          </a:prstGeom>
        </p:spPr>
        <p:txBody>
          <a:bodyPr wrap="square">
            <a:spAutoFit/>
          </a:bodyPr>
          <a:lstStyle/>
          <a:p>
            <a:r>
              <a:rPr lang="en-US" sz="1200" dirty="0"/>
              <a:t>The Data Science/DevOps Difference – </a:t>
            </a:r>
            <a:r>
              <a:rPr lang="en-US" sz="1200" dirty="0">
                <a:solidFill>
                  <a:srgbClr val="0078D7"/>
                </a:solidFill>
              </a:rPr>
              <a:t>Other</a:t>
            </a:r>
          </a:p>
        </p:txBody>
      </p:sp>
    </p:spTree>
    <p:extLst>
      <p:ext uri="{BB962C8B-B14F-4D97-AF65-F5344CB8AC3E}">
        <p14:creationId xmlns:p14="http://schemas.microsoft.com/office/powerpoint/2010/main" val="153494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18437" y="0"/>
            <a:ext cx="4618037" cy="11350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Monitoring with Azure Data Factory</a:t>
            </a:r>
          </a:p>
        </p:txBody>
      </p:sp>
      <p:pic>
        <p:nvPicPr>
          <p:cNvPr id="3" name="Picture 2"/>
          <p:cNvPicPr>
            <a:picLocks noChangeAspect="1"/>
          </p:cNvPicPr>
          <p:nvPr/>
        </p:nvPicPr>
        <p:blipFill>
          <a:blip r:embed="rId3"/>
          <a:stretch>
            <a:fillRect/>
          </a:stretch>
        </p:blipFill>
        <p:spPr>
          <a:xfrm>
            <a:off x="122236" y="1287462"/>
            <a:ext cx="12094171" cy="55626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3398838" cy="276999"/>
          </a:xfrm>
          <a:prstGeom prst="rect">
            <a:avLst/>
          </a:prstGeom>
        </p:spPr>
        <p:txBody>
          <a:bodyPr wrap="square">
            <a:spAutoFit/>
          </a:bodyPr>
          <a:lstStyle/>
          <a:p>
            <a:r>
              <a:rPr lang="en-US" sz="1200" dirty="0"/>
              <a:t>The Data Science/DevOps Difference – </a:t>
            </a:r>
            <a:r>
              <a:rPr lang="en-US" sz="1200" dirty="0">
                <a:solidFill>
                  <a:srgbClr val="0078D7"/>
                </a:solidFill>
              </a:rPr>
              <a:t>Other</a:t>
            </a:r>
          </a:p>
        </p:txBody>
      </p:sp>
    </p:spTree>
    <p:extLst>
      <p:ext uri="{BB962C8B-B14F-4D97-AF65-F5344CB8AC3E}">
        <p14:creationId xmlns:p14="http://schemas.microsoft.com/office/powerpoint/2010/main" val="8862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0"/>
            <a:ext cx="12436475" cy="844550"/>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Advanced Analytics</a:t>
            </a:r>
          </a:p>
        </p:txBody>
      </p:sp>
      <p:grpSp>
        <p:nvGrpSpPr>
          <p:cNvPr id="3" name="Group 2"/>
          <p:cNvGrpSpPr/>
          <p:nvPr/>
        </p:nvGrpSpPr>
        <p:grpSpPr>
          <a:xfrm>
            <a:off x="2103437" y="1516062"/>
            <a:ext cx="7848600" cy="3962400"/>
            <a:chOff x="3947440" y="1973262"/>
            <a:chExt cx="2500190" cy="1193334"/>
          </a:xfrm>
        </p:grpSpPr>
        <p:sp>
          <p:nvSpPr>
            <p:cNvPr id="8" name="Freeform 592"/>
            <p:cNvSpPr>
              <a:spLocks/>
            </p:cNvSpPr>
            <p:nvPr/>
          </p:nvSpPr>
          <p:spPr bwMode="auto">
            <a:xfrm flipH="1">
              <a:off x="3947440" y="2280055"/>
              <a:ext cx="672168" cy="271108"/>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chemeClr val="bg2">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a:extLst/>
            </p:cNvPr>
            <p:cNvGrpSpPr/>
            <p:nvPr/>
          </p:nvGrpSpPr>
          <p:grpSpPr>
            <a:xfrm flipH="1">
              <a:off x="4585286" y="2218781"/>
              <a:ext cx="553945" cy="444432"/>
              <a:chOff x="10960893" y="2807494"/>
              <a:chExt cx="698800" cy="560650"/>
            </a:xfrm>
          </p:grpSpPr>
          <p:sp>
            <p:nvSpPr>
              <p:cNvPr id="51" name="Right Triangle 50">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Rounded Corners 48">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9">
                <a:extLst/>
              </p:cNvPr>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p:cNvPr>
            <p:cNvGrpSpPr/>
            <p:nvPr/>
          </p:nvGrpSpPr>
          <p:grpSpPr>
            <a:xfrm>
              <a:off x="5748830" y="2605946"/>
              <a:ext cx="698800" cy="560650"/>
              <a:chOff x="10960893" y="2807494"/>
              <a:chExt cx="698800" cy="560650"/>
            </a:xfrm>
          </p:grpSpPr>
          <p:sp>
            <p:nvSpPr>
              <p:cNvPr id="48" name="Right Triangle 47">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Rounded Corners 45">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9"/>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5"/>
            <p:cNvSpPr>
              <a:spLocks noEditPoints="1"/>
            </p:cNvSpPr>
            <p:nvPr/>
          </p:nvSpPr>
          <p:spPr bwMode="auto">
            <a:xfrm flipH="1">
              <a:off x="5056276" y="2411444"/>
              <a:ext cx="818381" cy="649567"/>
            </a:xfrm>
            <a:custGeom>
              <a:avLst/>
              <a:gdLst>
                <a:gd name="T0" fmla="*/ 938 w 1115"/>
                <a:gd name="T1" fmla="*/ 0 h 885"/>
                <a:gd name="T2" fmla="*/ 1115 w 1115"/>
                <a:gd name="T3" fmla="*/ 0 h 885"/>
                <a:gd name="T4" fmla="*/ 1115 w 1115"/>
                <a:gd name="T5" fmla="*/ 629 h 885"/>
                <a:gd name="T6" fmla="*/ 845 w 1115"/>
                <a:gd name="T7" fmla="*/ 629 h 885"/>
                <a:gd name="T8" fmla="*/ 845 w 1115"/>
                <a:gd name="T9" fmla="*/ 885 h 885"/>
                <a:gd name="T10" fmla="*/ 622 w 1115"/>
                <a:gd name="T11" fmla="*/ 629 h 885"/>
                <a:gd name="T12" fmla="*/ 0 w 1115"/>
                <a:gd name="T13" fmla="*/ 629 h 885"/>
                <a:gd name="T14" fmla="*/ 0 w 1115"/>
                <a:gd name="T15" fmla="*/ 0 h 885"/>
                <a:gd name="T16" fmla="*/ 176 w 1115"/>
                <a:gd name="T17" fmla="*/ 0 h 885"/>
                <a:gd name="T18" fmla="*/ 845 w 1115"/>
                <a:gd name="T19" fmla="*/ 410 h 885"/>
                <a:gd name="T20" fmla="*/ 269 w 1115"/>
                <a:gd name="T21" fmla="*/ 410 h 885"/>
                <a:gd name="T22" fmla="*/ 845 w 1115"/>
                <a:gd name="T23" fmla="*/ 293 h 885"/>
                <a:gd name="T24" fmla="*/ 269 w 1115"/>
                <a:gd name="T25" fmla="*/ 293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5" h="885">
                  <a:moveTo>
                    <a:pt x="938" y="0"/>
                  </a:moveTo>
                  <a:lnTo>
                    <a:pt x="1115" y="0"/>
                  </a:lnTo>
                  <a:lnTo>
                    <a:pt x="1115" y="629"/>
                  </a:lnTo>
                  <a:lnTo>
                    <a:pt x="845" y="629"/>
                  </a:lnTo>
                  <a:lnTo>
                    <a:pt x="845" y="885"/>
                  </a:lnTo>
                  <a:lnTo>
                    <a:pt x="622" y="629"/>
                  </a:lnTo>
                  <a:lnTo>
                    <a:pt x="0" y="629"/>
                  </a:lnTo>
                  <a:lnTo>
                    <a:pt x="0" y="0"/>
                  </a:lnTo>
                  <a:lnTo>
                    <a:pt x="176" y="0"/>
                  </a:lnTo>
                  <a:moveTo>
                    <a:pt x="845" y="410"/>
                  </a:moveTo>
                  <a:lnTo>
                    <a:pt x="269" y="410"/>
                  </a:lnTo>
                  <a:moveTo>
                    <a:pt x="845" y="293"/>
                  </a:moveTo>
                  <a:lnTo>
                    <a:pt x="269" y="293"/>
                  </a:lnTo>
                </a:path>
              </a:pathLst>
            </a:custGeom>
            <a:solidFill>
              <a:schemeClr val="bg1">
                <a:lumMod val="85000"/>
              </a:schemeClr>
            </a:solidFill>
            <a:ln w="19050"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p:nvSpPr>
          <p:spPr bwMode="auto">
            <a:xfrm flipH="1">
              <a:off x="5312433" y="2089964"/>
              <a:ext cx="306801" cy="454330"/>
            </a:xfrm>
            <a:custGeom>
              <a:avLst/>
              <a:gdLst>
                <a:gd name="T0" fmla="*/ 90 w 90"/>
                <a:gd name="T1" fmla="*/ 44 h 133"/>
                <a:gd name="T2" fmla="*/ 45 w 90"/>
                <a:gd name="T3" fmla="*/ 0 h 133"/>
                <a:gd name="T4" fmla="*/ 0 w 90"/>
                <a:gd name="T5" fmla="*/ 44 h 133"/>
                <a:gd name="T6" fmla="*/ 23 w 90"/>
                <a:gd name="T7" fmla="*/ 83 h 133"/>
                <a:gd name="T8" fmla="*/ 23 w 90"/>
                <a:gd name="T9" fmla="*/ 121 h 133"/>
                <a:gd name="T10" fmla="*/ 33 w 90"/>
                <a:gd name="T11" fmla="*/ 121 h 133"/>
                <a:gd name="T12" fmla="*/ 45 w 90"/>
                <a:gd name="T13" fmla="*/ 133 h 133"/>
                <a:gd name="T14" fmla="*/ 57 w 90"/>
                <a:gd name="T15" fmla="*/ 121 h 133"/>
                <a:gd name="T16" fmla="*/ 67 w 90"/>
                <a:gd name="T17" fmla="*/ 121 h 133"/>
                <a:gd name="T18" fmla="*/ 67 w 90"/>
                <a:gd name="T19" fmla="*/ 83 h 133"/>
                <a:gd name="T20" fmla="*/ 90 w 90"/>
                <a:gd name="T21" fmla="*/ 4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133">
                  <a:moveTo>
                    <a:pt x="90" y="44"/>
                  </a:moveTo>
                  <a:cubicBezTo>
                    <a:pt x="90" y="20"/>
                    <a:pt x="70" y="0"/>
                    <a:pt x="45" y="0"/>
                  </a:cubicBezTo>
                  <a:cubicBezTo>
                    <a:pt x="20" y="0"/>
                    <a:pt x="0" y="20"/>
                    <a:pt x="0" y="44"/>
                  </a:cubicBezTo>
                  <a:cubicBezTo>
                    <a:pt x="0" y="61"/>
                    <a:pt x="9" y="75"/>
                    <a:pt x="23" y="83"/>
                  </a:cubicBezTo>
                  <a:cubicBezTo>
                    <a:pt x="23" y="121"/>
                    <a:pt x="23" y="121"/>
                    <a:pt x="23" y="121"/>
                  </a:cubicBezTo>
                  <a:cubicBezTo>
                    <a:pt x="33" y="121"/>
                    <a:pt x="33" y="121"/>
                    <a:pt x="33" y="121"/>
                  </a:cubicBezTo>
                  <a:cubicBezTo>
                    <a:pt x="33" y="127"/>
                    <a:pt x="39" y="133"/>
                    <a:pt x="45" y="133"/>
                  </a:cubicBezTo>
                  <a:cubicBezTo>
                    <a:pt x="52" y="133"/>
                    <a:pt x="57" y="127"/>
                    <a:pt x="57" y="121"/>
                  </a:cubicBezTo>
                  <a:cubicBezTo>
                    <a:pt x="67" y="121"/>
                    <a:pt x="67" y="121"/>
                    <a:pt x="67" y="121"/>
                  </a:cubicBezTo>
                  <a:cubicBezTo>
                    <a:pt x="67" y="83"/>
                    <a:pt x="67" y="83"/>
                    <a:pt x="67" y="83"/>
                  </a:cubicBezTo>
                  <a:cubicBezTo>
                    <a:pt x="81" y="75"/>
                    <a:pt x="90" y="61"/>
                    <a:pt x="90" y="44"/>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p:nvSpPr>
          <p:spPr bwMode="auto">
            <a:xfrm flipH="1">
              <a:off x="5196465" y="1973262"/>
              <a:ext cx="538736" cy="479285"/>
            </a:xfrm>
            <a:custGeom>
              <a:avLst/>
              <a:gdLst>
                <a:gd name="T0" fmla="*/ 79 w 158"/>
                <a:gd name="T1" fmla="*/ 87 h 140"/>
                <a:gd name="T2" fmla="*/ 79 w 158"/>
                <a:gd name="T3" fmla="*/ 107 h 140"/>
                <a:gd name="T4" fmla="*/ 88 w 158"/>
                <a:gd name="T5" fmla="*/ 78 h 140"/>
                <a:gd name="T6" fmla="*/ 79 w 158"/>
                <a:gd name="T7" fmla="*/ 70 h 140"/>
                <a:gd name="T8" fmla="*/ 71 w 158"/>
                <a:gd name="T9" fmla="*/ 78 h 140"/>
                <a:gd name="T10" fmla="*/ 79 w 158"/>
                <a:gd name="T11" fmla="*/ 87 h 140"/>
                <a:gd name="T12" fmla="*/ 88 w 158"/>
                <a:gd name="T13" fmla="*/ 78 h 140"/>
                <a:gd name="T14" fmla="*/ 0 w 158"/>
                <a:gd name="T15" fmla="*/ 81 h 140"/>
                <a:gd name="T16" fmla="*/ 20 w 158"/>
                <a:gd name="T17" fmla="*/ 81 h 140"/>
                <a:gd name="T18" fmla="*/ 23 w 158"/>
                <a:gd name="T19" fmla="*/ 23 h 140"/>
                <a:gd name="T20" fmla="*/ 37 w 158"/>
                <a:gd name="T21" fmla="*/ 36 h 140"/>
                <a:gd name="T22" fmla="*/ 79 w 158"/>
                <a:gd name="T23" fmla="*/ 0 h 140"/>
                <a:gd name="T24" fmla="*/ 79 w 158"/>
                <a:gd name="T25" fmla="*/ 19 h 140"/>
                <a:gd name="T26" fmla="*/ 135 w 158"/>
                <a:gd name="T27" fmla="*/ 23 h 140"/>
                <a:gd name="T28" fmla="*/ 121 w 158"/>
                <a:gd name="T29" fmla="*/ 36 h 140"/>
                <a:gd name="T30" fmla="*/ 158 w 158"/>
                <a:gd name="T31" fmla="*/ 81 h 140"/>
                <a:gd name="T32" fmla="*/ 138 w 158"/>
                <a:gd name="T33" fmla="*/ 81 h 140"/>
                <a:gd name="T34" fmla="*/ 69 w 158"/>
                <a:gd name="T35" fmla="*/ 140 h 140"/>
                <a:gd name="T36" fmla="*/ 89 w 158"/>
                <a:gd name="T37" fmla="*/ 140 h 140"/>
                <a:gd name="T38" fmla="*/ 69 w 158"/>
                <a:gd name="T39" fmla="*/ 129 h 140"/>
                <a:gd name="T40" fmla="*/ 89 w 158"/>
                <a:gd name="T41"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140">
                  <a:moveTo>
                    <a:pt x="79" y="87"/>
                  </a:moveTo>
                  <a:cubicBezTo>
                    <a:pt x="79" y="107"/>
                    <a:pt x="79" y="107"/>
                    <a:pt x="79" y="107"/>
                  </a:cubicBezTo>
                  <a:moveTo>
                    <a:pt x="88" y="78"/>
                  </a:moveTo>
                  <a:cubicBezTo>
                    <a:pt x="88" y="74"/>
                    <a:pt x="84" y="70"/>
                    <a:pt x="79" y="70"/>
                  </a:cubicBezTo>
                  <a:cubicBezTo>
                    <a:pt x="74" y="70"/>
                    <a:pt x="71" y="74"/>
                    <a:pt x="71" y="78"/>
                  </a:cubicBezTo>
                  <a:cubicBezTo>
                    <a:pt x="71" y="83"/>
                    <a:pt x="74" y="87"/>
                    <a:pt x="79" y="87"/>
                  </a:cubicBezTo>
                  <a:cubicBezTo>
                    <a:pt x="84" y="87"/>
                    <a:pt x="88" y="83"/>
                    <a:pt x="88" y="78"/>
                  </a:cubicBezTo>
                  <a:close/>
                  <a:moveTo>
                    <a:pt x="0" y="81"/>
                  </a:moveTo>
                  <a:cubicBezTo>
                    <a:pt x="20" y="81"/>
                    <a:pt x="20" y="81"/>
                    <a:pt x="20" y="81"/>
                  </a:cubicBezTo>
                  <a:moveTo>
                    <a:pt x="23" y="23"/>
                  </a:moveTo>
                  <a:cubicBezTo>
                    <a:pt x="37" y="36"/>
                    <a:pt x="37" y="36"/>
                    <a:pt x="37" y="36"/>
                  </a:cubicBezTo>
                  <a:moveTo>
                    <a:pt x="79" y="0"/>
                  </a:moveTo>
                  <a:cubicBezTo>
                    <a:pt x="79" y="19"/>
                    <a:pt x="79" y="19"/>
                    <a:pt x="79" y="19"/>
                  </a:cubicBezTo>
                  <a:moveTo>
                    <a:pt x="135" y="23"/>
                  </a:moveTo>
                  <a:cubicBezTo>
                    <a:pt x="121" y="36"/>
                    <a:pt x="121" y="36"/>
                    <a:pt x="121" y="36"/>
                  </a:cubicBezTo>
                  <a:moveTo>
                    <a:pt x="158" y="81"/>
                  </a:moveTo>
                  <a:cubicBezTo>
                    <a:pt x="138" y="81"/>
                    <a:pt x="138" y="81"/>
                    <a:pt x="138" y="81"/>
                  </a:cubicBezTo>
                  <a:moveTo>
                    <a:pt x="69" y="140"/>
                  </a:moveTo>
                  <a:cubicBezTo>
                    <a:pt x="89" y="140"/>
                    <a:pt x="89" y="140"/>
                    <a:pt x="89" y="140"/>
                  </a:cubicBezTo>
                  <a:moveTo>
                    <a:pt x="69" y="129"/>
                  </a:moveTo>
                  <a:cubicBezTo>
                    <a:pt x="89" y="129"/>
                    <a:pt x="89" y="129"/>
                    <a:pt x="89" y="129"/>
                  </a:cubicBez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a:extLst/>
            </p:cNvPr>
            <p:cNvSpPr>
              <a:spLocks noEditPoints="1"/>
            </p:cNvSpPr>
            <p:nvPr/>
          </p:nvSpPr>
          <p:spPr bwMode="auto">
            <a:xfrm flipH="1">
              <a:off x="5175857" y="2623928"/>
              <a:ext cx="493706"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6837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237" y="900753"/>
            <a:ext cx="10147110" cy="5914697"/>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237037" y="1058862"/>
            <a:ext cx="5470087" cy="9048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0070C0"/>
                </a:solidFill>
                <a:effectLst/>
                <a:uLnTx/>
                <a:uFillTx/>
                <a:latin typeface="Segoe UI"/>
                <a:ea typeface="+mn-ea"/>
                <a:cs typeface="+mn-cs"/>
              </a:rPr>
              <a:t>Application Insights</a:t>
            </a:r>
          </a:p>
        </p:txBody>
      </p:sp>
      <p:sp>
        <p:nvSpPr>
          <p:cNvPr id="6" name="TextBox 5"/>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Monitoring with Application Insights</a:t>
            </a:r>
          </a:p>
        </p:txBody>
      </p:sp>
      <p:sp>
        <p:nvSpPr>
          <p:cNvPr id="5" name="Rectangle 4"/>
          <p:cNvSpPr/>
          <p:nvPr/>
        </p:nvSpPr>
        <p:spPr>
          <a:xfrm>
            <a:off x="-1" y="-3584"/>
            <a:ext cx="3398838" cy="276999"/>
          </a:xfrm>
          <a:prstGeom prst="rect">
            <a:avLst/>
          </a:prstGeom>
        </p:spPr>
        <p:txBody>
          <a:bodyPr wrap="square">
            <a:spAutoFit/>
          </a:bodyPr>
          <a:lstStyle/>
          <a:p>
            <a:r>
              <a:rPr lang="en-US" sz="1200" dirty="0"/>
              <a:t>The Data Science/DevOps Difference – </a:t>
            </a:r>
            <a:r>
              <a:rPr lang="en-US" sz="1200" dirty="0">
                <a:solidFill>
                  <a:srgbClr val="0078D7"/>
                </a:solidFill>
              </a:rPr>
              <a:t>Other</a:t>
            </a:r>
          </a:p>
        </p:txBody>
      </p:sp>
    </p:spTree>
    <p:extLst>
      <p:ext uri="{BB962C8B-B14F-4D97-AF65-F5344CB8AC3E}">
        <p14:creationId xmlns:p14="http://schemas.microsoft.com/office/powerpoint/2010/main" val="5178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Swiss-Army Knife - Log Scrubbing</a:t>
            </a:r>
          </a:p>
        </p:txBody>
      </p:sp>
      <p:pic>
        <p:nvPicPr>
          <p:cNvPr id="3" name="Picture 2"/>
          <p:cNvPicPr>
            <a:picLocks noChangeAspect="1"/>
          </p:cNvPicPr>
          <p:nvPr/>
        </p:nvPicPr>
        <p:blipFill>
          <a:blip r:embed="rId3"/>
          <a:stretch>
            <a:fillRect/>
          </a:stretch>
        </p:blipFill>
        <p:spPr>
          <a:xfrm>
            <a:off x="122236" y="677862"/>
            <a:ext cx="10922287" cy="6139454"/>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3398838" cy="276999"/>
          </a:xfrm>
          <a:prstGeom prst="rect">
            <a:avLst/>
          </a:prstGeom>
        </p:spPr>
        <p:txBody>
          <a:bodyPr wrap="square">
            <a:spAutoFit/>
          </a:bodyPr>
          <a:lstStyle/>
          <a:p>
            <a:r>
              <a:rPr lang="en-US" sz="1200" dirty="0"/>
              <a:t>The Data Science/DevOps Difference – </a:t>
            </a:r>
            <a:r>
              <a:rPr lang="en-US" sz="1200" dirty="0">
                <a:solidFill>
                  <a:srgbClr val="0078D7"/>
                </a:solidFill>
              </a:rPr>
              <a:t>Other</a:t>
            </a:r>
          </a:p>
        </p:txBody>
      </p:sp>
    </p:spTree>
    <p:extLst>
      <p:ext uri="{BB962C8B-B14F-4D97-AF65-F5344CB8AC3E}">
        <p14:creationId xmlns:p14="http://schemas.microsoft.com/office/powerpoint/2010/main" val="42087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Monitoring by querying Azure Logs</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236146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36491" y="774974"/>
            <a:ext cx="11885514" cy="1263038"/>
          </a:xfrm>
        </p:spPr>
        <p:txBody>
          <a:bodyPr/>
          <a:lstStyle/>
          <a:p>
            <a:r>
              <a:rPr lang="en-US" sz="2800" dirty="0">
                <a:solidFill>
                  <a:schemeClr val="bg2">
                    <a:lumMod val="75000"/>
                    <a:lumOff val="25000"/>
                  </a:schemeClr>
                </a:solidFill>
              </a:rPr>
              <a:t>Optimize your DevOps practices and tools: </a:t>
            </a:r>
          </a:p>
          <a:p>
            <a:pPr lvl="1"/>
            <a:r>
              <a:rPr lang="en-US" dirty="0"/>
              <a:t>Get started on your DevOps journey:  </a:t>
            </a:r>
            <a:r>
              <a:rPr lang="en-US" dirty="0">
                <a:hlinkClick r:id="rId3"/>
              </a:rPr>
              <a:t>aka.ms/</a:t>
            </a:r>
            <a:r>
              <a:rPr lang="en-US" dirty="0" err="1">
                <a:hlinkClick r:id="rId3"/>
              </a:rPr>
              <a:t>devops</a:t>
            </a:r>
            <a:endParaRPr lang="en-US" dirty="0"/>
          </a:p>
          <a:p>
            <a:pPr lvl="1"/>
            <a:endParaRPr lang="en-US" dirty="0"/>
          </a:p>
        </p:txBody>
      </p:sp>
      <p:sp>
        <p:nvSpPr>
          <p:cNvPr id="17" name="Title 16"/>
          <p:cNvSpPr>
            <a:spLocks noGrp="1"/>
          </p:cNvSpPr>
          <p:nvPr>
            <p:ph type="title"/>
          </p:nvPr>
        </p:nvSpPr>
        <p:spPr>
          <a:xfrm>
            <a:off x="0" y="0"/>
            <a:ext cx="12436475" cy="772204"/>
          </a:xfrm>
        </p:spPr>
        <p:txBody>
          <a:bodyPr vert="horz" wrap="square" lIns="146304" tIns="91440" rIns="146304" bIns="91440" rtlCol="0" anchor="t">
            <a:noAutofit/>
          </a:bodyPr>
          <a:lstStyle/>
          <a:p>
            <a:pPr algn="r"/>
            <a:r>
              <a:rPr lang="en-US" sz="4000" dirty="0">
                <a:solidFill>
                  <a:schemeClr val="bg1">
                    <a:lumMod val="50000"/>
                  </a:schemeClr>
                </a:solidFill>
              </a:rPr>
              <a:t>Resources for DevOps Practices</a:t>
            </a:r>
          </a:p>
        </p:txBody>
      </p:sp>
      <p:sp>
        <p:nvSpPr>
          <p:cNvPr id="7" name="Text Placeholder 5"/>
          <p:cNvSpPr txBox="1">
            <a:spLocks/>
          </p:cNvSpPr>
          <p:nvPr/>
        </p:nvSpPr>
        <p:spPr>
          <a:xfrm>
            <a:off x="198315" y="1957484"/>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20354">
                      <a:srgbClr val="00188F"/>
                    </a:gs>
                    <a:gs pos="40000">
                      <a:srgbClr val="00188F"/>
                    </a:gs>
                  </a:gsLst>
                  <a:lin ang="5400000" scaled="0"/>
                </a:gradFill>
                <a:effectLst/>
                <a:uLnTx/>
                <a:uFillTx/>
                <a:latin typeface="Segoe UI Light"/>
                <a:ea typeface="+mn-ea"/>
                <a:cs typeface="+mn-cs"/>
              </a:rPr>
              <a:t>Download the Forrester Infrastructure-as-Code whitepaper: </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Complexity kills.  Automate with Infra as code: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4"/>
              </a:rPr>
              <a:t>aka.ms/</a:t>
            </a: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hlinkClick r:id="rId4"/>
              </a:rPr>
              <a:t>iac_tlp</a:t>
            </a: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8" name="Text Placeholder 5"/>
          <p:cNvSpPr txBox="1">
            <a:spLocks/>
          </p:cNvSpPr>
          <p:nvPr/>
        </p:nvSpPr>
        <p:spPr>
          <a:xfrm>
            <a:off x="198315" y="5706066"/>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Join the Community conversations: </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Use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5"/>
              </a:rPr>
              <a:t>#</a:t>
            </a: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hlinkClick r:id="rId5"/>
              </a:rPr>
              <a:t>TalkDevOps</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5"/>
              </a:rPr>
              <a:t>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on Twitter</a:t>
            </a:r>
          </a:p>
        </p:txBody>
      </p:sp>
      <p:sp>
        <p:nvSpPr>
          <p:cNvPr id="10" name="Text Placeholder 5"/>
          <p:cNvSpPr txBox="1">
            <a:spLocks/>
          </p:cNvSpPr>
          <p:nvPr/>
        </p:nvSpPr>
        <p:spPr>
          <a:xfrm>
            <a:off x="210898" y="3141647"/>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Technical resources for Practitioners: </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Get access to free online training, </a:t>
            </a: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evals</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and HOLs: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6"/>
              </a:rPr>
              <a:t>aka.ms/</a:t>
            </a: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hlinkClick r:id="rId6"/>
              </a:rPr>
              <a:t>devopsmva</a:t>
            </a: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1" name="Text Placeholder 5"/>
          <p:cNvSpPr txBox="1">
            <a:spLocks/>
          </p:cNvSpPr>
          <p:nvPr/>
        </p:nvSpPr>
        <p:spPr>
          <a:xfrm>
            <a:off x="198315" y="4398416"/>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20354">
                      <a:srgbClr val="00188F"/>
                    </a:gs>
                    <a:gs pos="40000">
                      <a:srgbClr val="00188F"/>
                    </a:gs>
                  </a:gsLst>
                  <a:lin ang="5400000" scaled="0"/>
                </a:gradFill>
                <a:effectLst/>
                <a:uLnTx/>
                <a:uFillTx/>
                <a:latin typeface="Segoe UI Light"/>
                <a:ea typeface="+mn-ea"/>
                <a:cs typeface="+mn-cs"/>
              </a:rPr>
              <a:t>Watch DevOps episodes of the Edge Show</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Get current DevOps news and technical demos from engineering: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7"/>
              </a:rPr>
              <a:t>http://aka.ms/edgedevops</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60595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342437" y="0"/>
            <a:ext cx="3110338" cy="7646248"/>
          </a:xfrm>
          <a:prstGeom prst="rect">
            <a:avLst/>
          </a:prstGeom>
        </p:spPr>
      </p:pic>
      <p:sp>
        <p:nvSpPr>
          <p:cNvPr id="4" name="Rectangle 3"/>
          <p:cNvSpPr/>
          <p:nvPr/>
        </p:nvSpPr>
        <p:spPr>
          <a:xfrm>
            <a:off x="655637" y="4030662"/>
            <a:ext cx="7162800" cy="769441"/>
          </a:xfrm>
          <a:prstGeom prst="rect">
            <a:avLst/>
          </a:prstGeom>
        </p:spPr>
        <p:txBody>
          <a:bodyPr wrap="square">
            <a:spAutoFit/>
          </a:bodyPr>
          <a:lstStyle/>
          <a:p>
            <a:r>
              <a:rPr lang="en-US" sz="4400" dirty="0" err="1">
                <a:solidFill>
                  <a:schemeClr val="bg1"/>
                </a:solidFill>
              </a:rPr>
              <a:t>BuckWoody.Wordpress.Com</a:t>
            </a:r>
            <a:endParaRPr lang="en-US" sz="4400" dirty="0">
              <a:solidFill>
                <a:schemeClr val="bg1"/>
              </a:solidFill>
            </a:endParaRPr>
          </a:p>
        </p:txBody>
      </p:sp>
    </p:spTree>
    <p:extLst>
      <p:ext uri="{BB962C8B-B14F-4D97-AF65-F5344CB8AC3E}">
        <p14:creationId xmlns:p14="http://schemas.microsoft.com/office/powerpoint/2010/main" val="32503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1237" y="6624"/>
            <a:ext cx="5068164" cy="1204638"/>
          </a:xfrm>
        </p:spPr>
        <p:txBody>
          <a:bodyPr vert="horz" wrap="square" lIns="146304" tIns="91440" rIns="146304" bIns="91440" rtlCol="0" anchor="t">
            <a:noAutofit/>
          </a:bodyPr>
          <a:lstStyle/>
          <a:p>
            <a:pPr algn="r"/>
            <a:r>
              <a:rPr lang="en-US" sz="4000" dirty="0">
                <a:solidFill>
                  <a:schemeClr val="bg1">
                    <a:lumMod val="50000"/>
                  </a:schemeClr>
                </a:solidFill>
              </a:rPr>
              <a:t>The Need for DevOps and Data Science</a:t>
            </a:r>
          </a:p>
        </p:txBody>
      </p:sp>
      <p:sp>
        <p:nvSpPr>
          <p:cNvPr id="23" name="brain_2" descr="Cognitive services&#10;">
            <a:extLst/>
          </p:cNvPr>
          <p:cNvSpPr>
            <a:spLocks noChangeAspect="1" noEditPoints="1"/>
          </p:cNvSpPr>
          <p:nvPr/>
        </p:nvSpPr>
        <p:spPr bwMode="auto">
          <a:xfrm>
            <a:off x="2729155" y="4495456"/>
            <a:ext cx="1669923" cy="1119733"/>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ln>
            <a:headEnd/>
            <a:tailEn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9" name="Title 1"/>
          <p:cNvSpPr txBox="1">
            <a:spLocks/>
          </p:cNvSpPr>
          <p:nvPr/>
        </p:nvSpPr>
        <p:spPr>
          <a:xfrm>
            <a:off x="2627888" y="5495747"/>
            <a:ext cx="1771190"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00B0F0"/>
                </a:solidFill>
              </a:rPr>
              <a:t>AI / ML / DL</a:t>
            </a:r>
          </a:p>
        </p:txBody>
      </p:sp>
      <p:cxnSp>
        <p:nvCxnSpPr>
          <p:cNvPr id="41" name="Straight Connector 40"/>
          <p:cNvCxnSpPr/>
          <p:nvPr/>
        </p:nvCxnSpPr>
        <p:spPr>
          <a:xfrm>
            <a:off x="2232832" y="3030002"/>
            <a:ext cx="838200" cy="0"/>
          </a:xfrm>
          <a:prstGeom prst="line">
            <a:avLst/>
          </a:prstGeom>
          <a:ln>
            <a:solidFill>
              <a:srgbClr val="C00000"/>
            </a:solidFill>
            <a:headEnd type="triangle" w="lg" len="med"/>
            <a:tailEnd type="none"/>
          </a:ln>
        </p:spPr>
        <p:style>
          <a:lnRef idx="3">
            <a:schemeClr val="accent1"/>
          </a:lnRef>
          <a:fillRef idx="0">
            <a:schemeClr val="accent1"/>
          </a:fillRef>
          <a:effectRef idx="2">
            <a:schemeClr val="accent1"/>
          </a:effectRef>
          <a:fontRef idx="minor">
            <a:schemeClr val="tx1"/>
          </a:fontRef>
        </p:style>
      </p:cxnSp>
      <p:cxnSp>
        <p:nvCxnSpPr>
          <p:cNvPr id="42" name="Straight Connector 41"/>
          <p:cNvCxnSpPr/>
          <p:nvPr/>
        </p:nvCxnSpPr>
        <p:spPr>
          <a:xfrm>
            <a:off x="4289785" y="2983500"/>
            <a:ext cx="838200" cy="0"/>
          </a:xfrm>
          <a:prstGeom prst="line">
            <a:avLst/>
          </a:prstGeom>
          <a:ln>
            <a:solidFill>
              <a:srgbClr val="C00000"/>
            </a:solidFill>
            <a:headEnd type="triangle" w="lg" len="med"/>
            <a:tailEnd type="none"/>
          </a:ln>
        </p:spPr>
        <p:style>
          <a:lnRef idx="3">
            <a:schemeClr val="accent1"/>
          </a:lnRef>
          <a:fillRef idx="0">
            <a:schemeClr val="accent1"/>
          </a:fillRef>
          <a:effectRef idx="2">
            <a:schemeClr val="accent1"/>
          </a:effectRef>
          <a:fontRef idx="minor">
            <a:schemeClr val="tx1"/>
          </a:fontRef>
        </p:style>
      </p:cxnSp>
      <p:cxnSp>
        <p:nvCxnSpPr>
          <p:cNvPr id="44" name="Straight Connector 43"/>
          <p:cNvCxnSpPr/>
          <p:nvPr/>
        </p:nvCxnSpPr>
        <p:spPr>
          <a:xfrm>
            <a:off x="5814232" y="2983500"/>
            <a:ext cx="838200" cy="0"/>
          </a:xfrm>
          <a:prstGeom prst="line">
            <a:avLst/>
          </a:prstGeom>
          <a:ln>
            <a:solidFill>
              <a:srgbClr val="C00000"/>
            </a:solidFill>
            <a:headEnd type="triangle" w="lg" len="med"/>
            <a:tailEnd type="none"/>
          </a:ln>
        </p:spPr>
        <p:style>
          <a:lnRef idx="3">
            <a:schemeClr val="accent1"/>
          </a:lnRef>
          <a:fillRef idx="0">
            <a:schemeClr val="accent1"/>
          </a:fillRef>
          <a:effectRef idx="2">
            <a:schemeClr val="accent1"/>
          </a:effectRef>
          <a:fontRef idx="minor">
            <a:schemeClr val="tx1"/>
          </a:fontRef>
        </p:style>
      </p:cxnSp>
      <p:cxnSp>
        <p:nvCxnSpPr>
          <p:cNvPr id="45" name="Straight Connector 44"/>
          <p:cNvCxnSpPr/>
          <p:nvPr/>
        </p:nvCxnSpPr>
        <p:spPr>
          <a:xfrm>
            <a:off x="7566832" y="2952944"/>
            <a:ext cx="838200" cy="0"/>
          </a:xfrm>
          <a:prstGeom prst="line">
            <a:avLst/>
          </a:prstGeom>
          <a:ln>
            <a:solidFill>
              <a:srgbClr val="C00000"/>
            </a:solidFill>
            <a:headEnd type="triangle" w="lg" len="med"/>
            <a:tailEnd type="none"/>
          </a:ln>
        </p:spPr>
        <p:style>
          <a:lnRef idx="3">
            <a:schemeClr val="accent1"/>
          </a:lnRef>
          <a:fillRef idx="0">
            <a:schemeClr val="accent1"/>
          </a:fillRef>
          <a:effectRef idx="2">
            <a:schemeClr val="accent1"/>
          </a:effectRef>
          <a:fontRef idx="minor">
            <a:schemeClr val="tx1"/>
          </a:fontRef>
        </p:style>
      </p:cxnSp>
      <p:cxnSp>
        <p:nvCxnSpPr>
          <p:cNvPr id="46" name="Straight Connector 45"/>
          <p:cNvCxnSpPr/>
          <p:nvPr/>
        </p:nvCxnSpPr>
        <p:spPr>
          <a:xfrm>
            <a:off x="9422466" y="2932472"/>
            <a:ext cx="838200" cy="0"/>
          </a:xfrm>
          <a:prstGeom prst="line">
            <a:avLst/>
          </a:prstGeom>
          <a:ln>
            <a:solidFill>
              <a:srgbClr val="C00000"/>
            </a:solidFill>
            <a:headEnd type="triangle" w="lg" len="med"/>
            <a:tailEnd type="none"/>
          </a:ln>
        </p:spPr>
        <p:style>
          <a:lnRef idx="3">
            <a:schemeClr val="accent1"/>
          </a:lnRef>
          <a:fillRef idx="0">
            <a:schemeClr val="accent1"/>
          </a:fillRef>
          <a:effectRef idx="2">
            <a:schemeClr val="accent1"/>
          </a:effectRef>
          <a:fontRef idx="minor">
            <a:schemeClr val="tx1"/>
          </a:fontRef>
        </p:style>
      </p:cxnSp>
      <p:cxnSp>
        <p:nvCxnSpPr>
          <p:cNvPr id="48" name="Connector: Elbow 47"/>
          <p:cNvCxnSpPr>
            <a:endCxn id="29" idx="2"/>
          </p:cNvCxnSpPr>
          <p:nvPr/>
        </p:nvCxnSpPr>
        <p:spPr>
          <a:xfrm>
            <a:off x="6545484" y="1581156"/>
            <a:ext cx="4688549" cy="1340178"/>
          </a:xfrm>
          <a:prstGeom prst="bentConnector3">
            <a:avLst>
              <a:gd name="adj1" fmla="val 104876"/>
            </a:avLst>
          </a:prstGeom>
        </p:spPr>
        <p:style>
          <a:lnRef idx="1">
            <a:schemeClr val="accent1"/>
          </a:lnRef>
          <a:fillRef idx="0">
            <a:schemeClr val="accent1"/>
          </a:fillRef>
          <a:effectRef idx="0">
            <a:schemeClr val="accent1"/>
          </a:effectRef>
          <a:fontRef idx="minor">
            <a:schemeClr val="tx1"/>
          </a:fontRef>
        </p:style>
      </p:cxnSp>
      <p:sp>
        <p:nvSpPr>
          <p:cNvPr id="50" name="Right Brace 49"/>
          <p:cNvSpPr/>
          <p:nvPr/>
        </p:nvSpPr>
        <p:spPr>
          <a:xfrm rot="16200000">
            <a:off x="5869101" y="-2645783"/>
            <a:ext cx="401487" cy="95136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9" name="Group 68"/>
          <p:cNvGrpSpPr/>
          <p:nvPr/>
        </p:nvGrpSpPr>
        <p:grpSpPr>
          <a:xfrm>
            <a:off x="990421" y="2473731"/>
            <a:ext cx="1347372" cy="1779860"/>
            <a:chOff x="990421" y="2473731"/>
            <a:chExt cx="1347372" cy="1779860"/>
          </a:xfrm>
        </p:grpSpPr>
        <p:sp>
          <p:nvSpPr>
            <p:cNvPr id="27" name="PageEdit_EFB8" descr="Edit">
              <a:extLst/>
            </p:cNvPr>
            <p:cNvSpPr>
              <a:spLocks noChangeAspect="1" noEditPoints="1"/>
            </p:cNvSpPr>
            <p:nvPr/>
          </p:nvSpPr>
          <p:spPr bwMode="auto">
            <a:xfrm>
              <a:off x="1299281" y="2473731"/>
              <a:ext cx="630634" cy="67239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32" name="PC1_E977" descr="PC, desktop&#10;">
              <a:extLst/>
            </p:cNvPr>
            <p:cNvSpPr>
              <a:spLocks noChangeAspect="1" noEditPoints="1"/>
            </p:cNvSpPr>
            <p:nvPr/>
          </p:nvSpPr>
          <p:spPr bwMode="auto">
            <a:xfrm>
              <a:off x="1320378" y="3247217"/>
              <a:ext cx="687458" cy="5501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Title 1"/>
            <p:cNvSpPr txBox="1">
              <a:spLocks/>
            </p:cNvSpPr>
            <p:nvPr/>
          </p:nvSpPr>
          <p:spPr>
            <a:xfrm>
              <a:off x="990421" y="3846901"/>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Configure</a:t>
              </a:r>
            </a:p>
          </p:txBody>
        </p:sp>
      </p:grpSp>
      <p:grpSp>
        <p:nvGrpSpPr>
          <p:cNvPr id="68" name="Group 67"/>
          <p:cNvGrpSpPr/>
          <p:nvPr/>
        </p:nvGrpSpPr>
        <p:grpSpPr>
          <a:xfrm>
            <a:off x="2930898" y="2620487"/>
            <a:ext cx="1347372" cy="1301010"/>
            <a:chOff x="2930898" y="2620487"/>
            <a:chExt cx="1347372" cy="1301010"/>
          </a:xfrm>
        </p:grpSpPr>
        <p:sp>
          <p:nvSpPr>
            <p:cNvPr id="34" name="binary" descr="Data, code, binary&#10;">
              <a:extLst/>
            </p:cNvPr>
            <p:cNvSpPr>
              <a:spLocks noChangeAspect="1" noEditPoints="1"/>
            </p:cNvSpPr>
            <p:nvPr/>
          </p:nvSpPr>
          <p:spPr bwMode="auto">
            <a:xfrm>
              <a:off x="3182808" y="2620487"/>
              <a:ext cx="930252" cy="80327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solidFill>
                  <a:schemeClr val="dk1"/>
                </a:solidFill>
              </a:endParaRPr>
            </a:p>
          </p:txBody>
        </p:sp>
        <p:sp>
          <p:nvSpPr>
            <p:cNvPr id="52" name="Title 1"/>
            <p:cNvSpPr txBox="1">
              <a:spLocks/>
            </p:cNvSpPr>
            <p:nvPr/>
          </p:nvSpPr>
          <p:spPr>
            <a:xfrm>
              <a:off x="2930898" y="3514807"/>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Code</a:t>
              </a:r>
            </a:p>
          </p:txBody>
        </p:sp>
      </p:grpSp>
      <p:cxnSp>
        <p:nvCxnSpPr>
          <p:cNvPr id="56" name="Straight Connector 55"/>
          <p:cNvCxnSpPr>
            <a:stCxn id="52" idx="2"/>
          </p:cNvCxnSpPr>
          <p:nvPr/>
        </p:nvCxnSpPr>
        <p:spPr>
          <a:xfrm>
            <a:off x="3604584" y="3921497"/>
            <a:ext cx="0" cy="566365"/>
          </a:xfrm>
          <a:prstGeom prst="line">
            <a:avLst/>
          </a:prstGeom>
        </p:spPr>
        <p:style>
          <a:lnRef idx="2">
            <a:schemeClr val="accent4"/>
          </a:lnRef>
          <a:fillRef idx="0">
            <a:schemeClr val="accent4"/>
          </a:fillRef>
          <a:effectRef idx="1">
            <a:schemeClr val="accent4"/>
          </a:effectRef>
          <a:fontRef idx="minor">
            <a:schemeClr val="tx1"/>
          </a:fontRef>
        </p:style>
      </p:cxnSp>
      <p:grpSp>
        <p:nvGrpSpPr>
          <p:cNvPr id="67" name="Group 66"/>
          <p:cNvGrpSpPr/>
          <p:nvPr/>
        </p:nvGrpSpPr>
        <p:grpSpPr>
          <a:xfrm>
            <a:off x="4751566" y="2545225"/>
            <a:ext cx="1347372" cy="1464399"/>
            <a:chOff x="4751566" y="2545225"/>
            <a:chExt cx="1347372" cy="1464399"/>
          </a:xfrm>
        </p:grpSpPr>
        <p:sp>
          <p:nvSpPr>
            <p:cNvPr id="35" name="network_3" descr="Data network, server network, connected server&#10;">
              <a:extLst/>
            </p:cNvPr>
            <p:cNvSpPr>
              <a:spLocks noChangeAspect="1" noEditPoints="1"/>
            </p:cNvSpPr>
            <p:nvPr/>
          </p:nvSpPr>
          <p:spPr bwMode="auto">
            <a:xfrm>
              <a:off x="4930119" y="2545225"/>
              <a:ext cx="990267" cy="102763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solidFill>
                  <a:schemeClr val="dk1"/>
                </a:solidFill>
              </a:endParaRPr>
            </a:p>
          </p:txBody>
        </p:sp>
        <p:sp>
          <p:nvSpPr>
            <p:cNvPr id="57" name="Title 1"/>
            <p:cNvSpPr txBox="1">
              <a:spLocks/>
            </p:cNvSpPr>
            <p:nvPr/>
          </p:nvSpPr>
          <p:spPr>
            <a:xfrm>
              <a:off x="4751566" y="3602934"/>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Build</a:t>
              </a:r>
            </a:p>
          </p:txBody>
        </p:sp>
      </p:grpSp>
      <p:grpSp>
        <p:nvGrpSpPr>
          <p:cNvPr id="66" name="Group 65"/>
          <p:cNvGrpSpPr/>
          <p:nvPr/>
        </p:nvGrpSpPr>
        <p:grpSpPr>
          <a:xfrm>
            <a:off x="6439680" y="2430462"/>
            <a:ext cx="1347372" cy="1456792"/>
            <a:chOff x="6439680" y="2430462"/>
            <a:chExt cx="1347372" cy="1456792"/>
          </a:xfrm>
        </p:grpSpPr>
        <p:sp>
          <p:nvSpPr>
            <p:cNvPr id="24" name="Trackers_EADF" descr="Checklist, to do list, tasks&#10;">
              <a:extLst/>
            </p:cNvPr>
            <p:cNvSpPr>
              <a:spLocks noChangeAspect="1" noEditPoints="1"/>
            </p:cNvSpPr>
            <p:nvPr/>
          </p:nvSpPr>
          <p:spPr bwMode="auto">
            <a:xfrm>
              <a:off x="6751637" y="2430462"/>
              <a:ext cx="731023" cy="99678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schemeClr val="dk1"/>
                </a:solidFill>
              </a:endParaRPr>
            </a:p>
          </p:txBody>
        </p:sp>
        <p:sp>
          <p:nvSpPr>
            <p:cNvPr id="58" name="Title 1"/>
            <p:cNvSpPr txBox="1">
              <a:spLocks/>
            </p:cNvSpPr>
            <p:nvPr/>
          </p:nvSpPr>
          <p:spPr>
            <a:xfrm>
              <a:off x="6439680" y="3480564"/>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Test</a:t>
              </a:r>
            </a:p>
          </p:txBody>
        </p:sp>
      </p:grpSp>
      <p:grpSp>
        <p:nvGrpSpPr>
          <p:cNvPr id="65" name="Group 64"/>
          <p:cNvGrpSpPr/>
          <p:nvPr/>
        </p:nvGrpSpPr>
        <p:grpSpPr>
          <a:xfrm>
            <a:off x="8260348" y="2486436"/>
            <a:ext cx="1347372" cy="1411956"/>
            <a:chOff x="8260348" y="2486436"/>
            <a:chExt cx="1347372" cy="1411956"/>
          </a:xfrm>
        </p:grpSpPr>
        <p:sp>
          <p:nvSpPr>
            <p:cNvPr id="38" name="Product_ECDC" descr="Box, package, shipping&#10;">
              <a:extLst/>
            </p:cNvPr>
            <p:cNvSpPr>
              <a:spLocks noChangeAspect="1" noEditPoints="1"/>
            </p:cNvSpPr>
            <p:nvPr/>
          </p:nvSpPr>
          <p:spPr bwMode="auto">
            <a:xfrm>
              <a:off x="8450484" y="2486436"/>
              <a:ext cx="883643" cy="994128"/>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schemeClr val="dk1"/>
                </a:solidFill>
              </a:endParaRPr>
            </a:p>
          </p:txBody>
        </p:sp>
        <p:sp>
          <p:nvSpPr>
            <p:cNvPr id="59" name="Title 1"/>
            <p:cNvSpPr txBox="1">
              <a:spLocks/>
            </p:cNvSpPr>
            <p:nvPr/>
          </p:nvSpPr>
          <p:spPr>
            <a:xfrm>
              <a:off x="8260348" y="3491702"/>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Package</a:t>
              </a:r>
            </a:p>
          </p:txBody>
        </p:sp>
      </p:grpSp>
      <p:grpSp>
        <p:nvGrpSpPr>
          <p:cNvPr id="64" name="Group 63"/>
          <p:cNvGrpSpPr/>
          <p:nvPr/>
        </p:nvGrpSpPr>
        <p:grpSpPr>
          <a:xfrm>
            <a:off x="10152998" y="2518962"/>
            <a:ext cx="1347372" cy="1305866"/>
            <a:chOff x="10152998" y="2518962"/>
            <a:chExt cx="1347372" cy="1305866"/>
          </a:xfrm>
        </p:grpSpPr>
        <p:sp>
          <p:nvSpPr>
            <p:cNvPr id="29" name="globe_2" descr="Globe, global, earth&#10;">
              <a:extLst/>
            </p:cNvPr>
            <p:cNvSpPr>
              <a:spLocks noChangeAspect="1" noEditPoints="1"/>
            </p:cNvSpPr>
            <p:nvPr/>
          </p:nvSpPr>
          <p:spPr bwMode="auto">
            <a:xfrm>
              <a:off x="10431684" y="2518962"/>
              <a:ext cx="802349" cy="80234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solidFill>
                  <a:schemeClr val="dk1"/>
                </a:solidFill>
              </a:endParaRPr>
            </a:p>
          </p:txBody>
        </p:sp>
        <p:sp>
          <p:nvSpPr>
            <p:cNvPr id="60" name="Title 1"/>
            <p:cNvSpPr txBox="1">
              <a:spLocks/>
            </p:cNvSpPr>
            <p:nvPr/>
          </p:nvSpPr>
          <p:spPr>
            <a:xfrm>
              <a:off x="10152998" y="3418138"/>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Deploy</a:t>
              </a:r>
            </a:p>
          </p:txBody>
        </p:sp>
      </p:grpSp>
      <p:grpSp>
        <p:nvGrpSpPr>
          <p:cNvPr id="70" name="Group 69"/>
          <p:cNvGrpSpPr/>
          <p:nvPr/>
        </p:nvGrpSpPr>
        <p:grpSpPr>
          <a:xfrm>
            <a:off x="5392814" y="881007"/>
            <a:ext cx="1347372" cy="1024372"/>
            <a:chOff x="5392814" y="881007"/>
            <a:chExt cx="1347372" cy="1024372"/>
          </a:xfrm>
        </p:grpSpPr>
        <p:sp>
          <p:nvSpPr>
            <p:cNvPr id="37" name="binoculars" descr="Binoculars&#10;">
              <a:extLst/>
            </p:cNvPr>
            <p:cNvSpPr>
              <a:spLocks noChangeAspect="1" noEditPoints="1"/>
            </p:cNvSpPr>
            <p:nvPr/>
          </p:nvSpPr>
          <p:spPr bwMode="auto">
            <a:xfrm>
              <a:off x="5739975" y="1297871"/>
              <a:ext cx="659737" cy="60750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solidFill>
                  <a:schemeClr val="dk1"/>
                </a:solidFill>
              </a:endParaRPr>
            </a:p>
          </p:txBody>
        </p:sp>
        <p:sp>
          <p:nvSpPr>
            <p:cNvPr id="61" name="Title 1"/>
            <p:cNvSpPr txBox="1">
              <a:spLocks/>
            </p:cNvSpPr>
            <p:nvPr/>
          </p:nvSpPr>
          <p:spPr>
            <a:xfrm>
              <a:off x="5392814" y="881007"/>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Monitor</a:t>
              </a:r>
            </a:p>
          </p:txBody>
        </p:sp>
      </p:grpSp>
      <p:grpSp>
        <p:nvGrpSpPr>
          <p:cNvPr id="63" name="Group 62"/>
          <p:cNvGrpSpPr/>
          <p:nvPr/>
        </p:nvGrpSpPr>
        <p:grpSpPr>
          <a:xfrm>
            <a:off x="10643462" y="4706402"/>
            <a:ext cx="1347372" cy="992690"/>
            <a:chOff x="10643462" y="4706402"/>
            <a:chExt cx="1347372" cy="992690"/>
          </a:xfrm>
        </p:grpSpPr>
        <p:sp>
          <p:nvSpPr>
            <p:cNvPr id="25" name="people_12" descr="Group, partners, collaboration&#10;">
              <a:extLst/>
            </p:cNvPr>
            <p:cNvSpPr>
              <a:spLocks noChangeAspect="1" noEditPoints="1"/>
            </p:cNvSpPr>
            <p:nvPr/>
          </p:nvSpPr>
          <p:spPr bwMode="auto">
            <a:xfrm>
              <a:off x="10949607" y="4706402"/>
              <a:ext cx="735083" cy="6271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solidFill>
                  <a:schemeClr val="dk1"/>
                </a:solidFill>
              </a:endParaRPr>
            </a:p>
          </p:txBody>
        </p:sp>
        <p:sp>
          <p:nvSpPr>
            <p:cNvPr id="62" name="Title 1"/>
            <p:cNvSpPr txBox="1">
              <a:spLocks/>
            </p:cNvSpPr>
            <p:nvPr/>
          </p:nvSpPr>
          <p:spPr>
            <a:xfrm>
              <a:off x="10643462" y="5292402"/>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Use</a:t>
              </a:r>
            </a:p>
          </p:txBody>
        </p:sp>
      </p:grpSp>
    </p:spTree>
    <p:extLst>
      <p:ext uri="{BB962C8B-B14F-4D97-AF65-F5344CB8AC3E}">
        <p14:creationId xmlns:p14="http://schemas.microsoft.com/office/powerpoint/2010/main" val="250917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childTnLst>
                          </p:cTn>
                        </p:par>
                        <p:par>
                          <p:cTn id="33" fill="hold">
                            <p:stCondLst>
                              <p:cond delay="500"/>
                            </p:stCondLst>
                            <p:childTnLst>
                              <p:par>
                                <p:cTn id="34" presetID="22" presetClass="entr" presetSubtype="4" fill="hold" nodeType="after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wipe(down)">
                                      <p:cBhvr>
                                        <p:cTn id="36" dur="500"/>
                                        <p:tgtEl>
                                          <p:spTgt spid="5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500"/>
                                        <p:tgtEl>
                                          <p:spTgt spid="6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500"/>
                                        <p:tgtEl>
                                          <p:spTgt spid="7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48"/>
                                        </p:tgtEl>
                                      </p:cBhvr>
                                    </p:animEffect>
                                    <p:set>
                                      <p:cBhvr>
                                        <p:cTn id="56" dur="1" fill="hold">
                                          <p:stCondLst>
                                            <p:cond delay="499"/>
                                          </p:stCondLst>
                                        </p:cTn>
                                        <p:tgtEl>
                                          <p:spTgt spid="48"/>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right)">
                                      <p:cBhvr>
                                        <p:cTn id="65" dur="500"/>
                                        <p:tgtEl>
                                          <p:spTgt spid="41"/>
                                        </p:tgtEl>
                                      </p:cBhvr>
                                    </p:animEffect>
                                  </p:childTnLst>
                                </p:cTn>
                              </p:par>
                              <p:par>
                                <p:cTn id="66" presetID="22" presetClass="entr" presetSubtype="2" fill="hold"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right)">
                                      <p:cBhvr>
                                        <p:cTn id="68" dur="500"/>
                                        <p:tgtEl>
                                          <p:spTgt spid="42"/>
                                        </p:tgtEl>
                                      </p:cBhvr>
                                    </p:animEffect>
                                  </p:childTnLst>
                                </p:cTn>
                              </p:par>
                              <p:par>
                                <p:cTn id="69" presetID="22" presetClass="entr" presetSubtype="2"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right)">
                                      <p:cBhvr>
                                        <p:cTn id="71" dur="500"/>
                                        <p:tgtEl>
                                          <p:spTgt spid="44"/>
                                        </p:tgtEl>
                                      </p:cBhvr>
                                    </p:animEffect>
                                  </p:childTnLst>
                                </p:cTn>
                              </p:par>
                              <p:par>
                                <p:cTn id="72" presetID="22" presetClass="entr" presetSubtype="2" fill="hold"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right)">
                                      <p:cBhvr>
                                        <p:cTn id="74" dur="500"/>
                                        <p:tgtEl>
                                          <p:spTgt spid="45"/>
                                        </p:tgtEl>
                                      </p:cBhvr>
                                    </p:animEffect>
                                  </p:childTnLst>
                                </p:cTn>
                              </p:par>
                              <p:par>
                                <p:cTn id="75" presetID="22" presetClass="entr" presetSubtype="2"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right)">
                                      <p:cBhvr>
                                        <p:cTn id="7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428037" y="9479"/>
            <a:ext cx="3914775" cy="1211262"/>
          </a:xfrm>
        </p:spPr>
        <p:txBody>
          <a:bodyPr vert="horz" wrap="square" lIns="146283" tIns="91428" rIns="146283" bIns="91428" numCol="1" rtlCol="0" anchor="t" anchorCtr="0" compatLnSpc="1">
            <a:prstTxWarp prst="textNoShape">
              <a:avLst/>
            </a:prstTxWarp>
            <a:noAutofit/>
          </a:bodyPr>
          <a:lstStyle/>
          <a:p>
            <a:pPr algn="r"/>
            <a:r>
              <a:rPr lang="en-US" sz="4000" dirty="0">
                <a:solidFill>
                  <a:schemeClr val="bg1">
                    <a:lumMod val="50000"/>
                  </a:schemeClr>
                </a:solidFill>
              </a:rPr>
              <a:t>The Team Data Science Process </a:t>
            </a:r>
          </a:p>
        </p:txBody>
      </p:sp>
      <p:graphicFrame>
        <p:nvGraphicFramePr>
          <p:cNvPr id="3" name="Diagram 2"/>
          <p:cNvGraphicFramePr/>
          <p:nvPr>
            <p:extLst/>
          </p:nvPr>
        </p:nvGraphicFramePr>
        <p:xfrm>
          <a:off x="122237" y="144462"/>
          <a:ext cx="8029573" cy="665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9FEC8213-6C92-4AA8-BD39-FE5DE53EBE45}"/>
              </a:ext>
            </a:extLst>
          </p:cNvPr>
          <p:cNvSpPr txBox="1">
            <a:spLocks/>
          </p:cNvSpPr>
          <p:nvPr/>
        </p:nvSpPr>
        <p:spPr>
          <a:xfrm>
            <a:off x="8351837" y="6316663"/>
            <a:ext cx="3914775" cy="677862"/>
          </a:xfrm>
          <a:prstGeom prst="rect">
            <a:avLst/>
          </a:prstGeom>
        </p:spPr>
        <p:txBody>
          <a:bodyPr vert="horz" wrap="square" lIns="146283" tIns="91428" rIns="146283" bIns="91428" numCol="1" rtlCol="0" anchor="t" anchorCtr="0" compatLnSpc="1">
            <a:prstTxWarp prst="textNoShape">
              <a:avLst/>
            </a:prstTxWarp>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3600" dirty="0">
                <a:solidFill>
                  <a:srgbClr val="7030A0"/>
                </a:solidFill>
              </a:rPr>
              <a:t>http://aka.ms/tdsp</a:t>
            </a:r>
          </a:p>
        </p:txBody>
      </p:sp>
    </p:spTree>
    <p:extLst>
      <p:ext uri="{BB962C8B-B14F-4D97-AF65-F5344CB8AC3E}">
        <p14:creationId xmlns:p14="http://schemas.microsoft.com/office/powerpoint/2010/main" val="7969742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728801" y="0"/>
            <a:ext cx="3703637" cy="2667001"/>
          </a:xfrm>
        </p:spPr>
        <p:txBody>
          <a:bodyPr vert="horz" wrap="square" lIns="146283" tIns="91428" rIns="146283" bIns="91428" numCol="1" rtlCol="0" anchor="t" anchorCtr="0" compatLnSpc="1">
            <a:prstTxWarp prst="textNoShape">
              <a:avLst/>
            </a:prstTxWarp>
            <a:noAutofit/>
          </a:bodyPr>
          <a:lstStyle/>
          <a:p>
            <a:pPr algn="r"/>
            <a:r>
              <a:rPr lang="en-US" sz="4000" dirty="0">
                <a:solidFill>
                  <a:schemeClr val="bg1">
                    <a:lumMod val="50000"/>
                  </a:schemeClr>
                </a:solidFill>
              </a:rPr>
              <a:t>The Azure Platform</a:t>
            </a:r>
            <a:br>
              <a:rPr lang="en-US" sz="4000" dirty="0">
                <a:solidFill>
                  <a:schemeClr val="bg1">
                    <a:lumMod val="50000"/>
                  </a:schemeClr>
                </a:solidFill>
              </a:rPr>
            </a:br>
            <a:r>
              <a:rPr lang="en-US" sz="4000" dirty="0">
                <a:solidFill>
                  <a:schemeClr val="bg1">
                    <a:lumMod val="50000"/>
                  </a:schemeClr>
                </a:solidFill>
              </a:rPr>
              <a:t>For Analytics and AI</a:t>
            </a:r>
          </a:p>
        </p:txBody>
      </p:sp>
      <p:graphicFrame>
        <p:nvGraphicFramePr>
          <p:cNvPr id="3" name="Diagram 2"/>
          <p:cNvGraphicFramePr/>
          <p:nvPr>
            <p:extLst/>
          </p:nvPr>
        </p:nvGraphicFramePr>
        <p:xfrm>
          <a:off x="0" y="0"/>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657837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0"/>
            <a:ext cx="12436475" cy="844550"/>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DevOps</a:t>
            </a:r>
          </a:p>
        </p:txBody>
      </p:sp>
      <p:grpSp>
        <p:nvGrpSpPr>
          <p:cNvPr id="6" name="Group 5"/>
          <p:cNvGrpSpPr/>
          <p:nvPr/>
        </p:nvGrpSpPr>
        <p:grpSpPr>
          <a:xfrm>
            <a:off x="2103437" y="1516062"/>
            <a:ext cx="7848600" cy="3962400"/>
            <a:chOff x="3947440" y="1973262"/>
            <a:chExt cx="2500190" cy="1193334"/>
          </a:xfrm>
        </p:grpSpPr>
        <p:sp>
          <p:nvSpPr>
            <p:cNvPr id="8" name="Freeform 592"/>
            <p:cNvSpPr>
              <a:spLocks/>
            </p:cNvSpPr>
            <p:nvPr/>
          </p:nvSpPr>
          <p:spPr bwMode="auto">
            <a:xfrm flipH="1">
              <a:off x="3947440" y="2280055"/>
              <a:ext cx="672168" cy="271108"/>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chemeClr val="bg2">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a:extLst/>
            </p:cNvPr>
            <p:cNvGrpSpPr/>
            <p:nvPr/>
          </p:nvGrpSpPr>
          <p:grpSpPr>
            <a:xfrm flipH="1">
              <a:off x="4585286" y="2218781"/>
              <a:ext cx="553945" cy="444432"/>
              <a:chOff x="10960893" y="2807494"/>
              <a:chExt cx="698800" cy="560650"/>
            </a:xfrm>
          </p:grpSpPr>
          <p:sp>
            <p:nvSpPr>
              <p:cNvPr id="18" name="Rectangle: Rounded Corners 17">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9">
                <a:extLst/>
              </p:cNvPr>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ight Triangle 19">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p:cNvPr>
            <p:cNvGrpSpPr/>
            <p:nvPr/>
          </p:nvGrpSpPr>
          <p:grpSpPr>
            <a:xfrm>
              <a:off x="5748830" y="2605946"/>
              <a:ext cx="698800" cy="560650"/>
              <a:chOff x="10960893" y="2807494"/>
              <a:chExt cx="698800" cy="560650"/>
            </a:xfrm>
          </p:grpSpPr>
          <p:sp>
            <p:nvSpPr>
              <p:cNvPr id="15" name="Rectangle: Rounded Corners 14">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9"/>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ight Triangle 16">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Freeform 5"/>
            <p:cNvSpPr>
              <a:spLocks noEditPoints="1"/>
            </p:cNvSpPr>
            <p:nvPr/>
          </p:nvSpPr>
          <p:spPr bwMode="auto">
            <a:xfrm flipH="1">
              <a:off x="5056276" y="2411444"/>
              <a:ext cx="818381" cy="649567"/>
            </a:xfrm>
            <a:custGeom>
              <a:avLst/>
              <a:gdLst>
                <a:gd name="T0" fmla="*/ 938 w 1115"/>
                <a:gd name="T1" fmla="*/ 0 h 885"/>
                <a:gd name="T2" fmla="*/ 1115 w 1115"/>
                <a:gd name="T3" fmla="*/ 0 h 885"/>
                <a:gd name="T4" fmla="*/ 1115 w 1115"/>
                <a:gd name="T5" fmla="*/ 629 h 885"/>
                <a:gd name="T6" fmla="*/ 845 w 1115"/>
                <a:gd name="T7" fmla="*/ 629 h 885"/>
                <a:gd name="T8" fmla="*/ 845 w 1115"/>
                <a:gd name="T9" fmla="*/ 885 h 885"/>
                <a:gd name="T10" fmla="*/ 622 w 1115"/>
                <a:gd name="T11" fmla="*/ 629 h 885"/>
                <a:gd name="T12" fmla="*/ 0 w 1115"/>
                <a:gd name="T13" fmla="*/ 629 h 885"/>
                <a:gd name="T14" fmla="*/ 0 w 1115"/>
                <a:gd name="T15" fmla="*/ 0 h 885"/>
                <a:gd name="T16" fmla="*/ 176 w 1115"/>
                <a:gd name="T17" fmla="*/ 0 h 885"/>
                <a:gd name="T18" fmla="*/ 845 w 1115"/>
                <a:gd name="T19" fmla="*/ 410 h 885"/>
                <a:gd name="T20" fmla="*/ 269 w 1115"/>
                <a:gd name="T21" fmla="*/ 410 h 885"/>
                <a:gd name="T22" fmla="*/ 845 w 1115"/>
                <a:gd name="T23" fmla="*/ 293 h 885"/>
                <a:gd name="T24" fmla="*/ 269 w 1115"/>
                <a:gd name="T25" fmla="*/ 293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5" h="885">
                  <a:moveTo>
                    <a:pt x="938" y="0"/>
                  </a:moveTo>
                  <a:lnTo>
                    <a:pt x="1115" y="0"/>
                  </a:lnTo>
                  <a:lnTo>
                    <a:pt x="1115" y="629"/>
                  </a:lnTo>
                  <a:lnTo>
                    <a:pt x="845" y="629"/>
                  </a:lnTo>
                  <a:lnTo>
                    <a:pt x="845" y="885"/>
                  </a:lnTo>
                  <a:lnTo>
                    <a:pt x="622" y="629"/>
                  </a:lnTo>
                  <a:lnTo>
                    <a:pt x="0" y="629"/>
                  </a:lnTo>
                  <a:lnTo>
                    <a:pt x="0" y="0"/>
                  </a:lnTo>
                  <a:lnTo>
                    <a:pt x="176" y="0"/>
                  </a:lnTo>
                  <a:moveTo>
                    <a:pt x="845" y="410"/>
                  </a:moveTo>
                  <a:lnTo>
                    <a:pt x="269" y="410"/>
                  </a:lnTo>
                  <a:moveTo>
                    <a:pt x="845" y="293"/>
                  </a:moveTo>
                  <a:lnTo>
                    <a:pt x="269" y="293"/>
                  </a:lnTo>
                </a:path>
              </a:pathLst>
            </a:custGeom>
            <a:solidFill>
              <a:schemeClr val="bg1">
                <a:lumMod val="85000"/>
              </a:schemeClr>
            </a:solidFill>
            <a:ln w="19050"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p:nvSpPr>
          <p:spPr bwMode="auto">
            <a:xfrm flipH="1">
              <a:off x="5312433" y="2089964"/>
              <a:ext cx="306801" cy="454330"/>
            </a:xfrm>
            <a:custGeom>
              <a:avLst/>
              <a:gdLst>
                <a:gd name="T0" fmla="*/ 90 w 90"/>
                <a:gd name="T1" fmla="*/ 44 h 133"/>
                <a:gd name="T2" fmla="*/ 45 w 90"/>
                <a:gd name="T3" fmla="*/ 0 h 133"/>
                <a:gd name="T4" fmla="*/ 0 w 90"/>
                <a:gd name="T5" fmla="*/ 44 h 133"/>
                <a:gd name="T6" fmla="*/ 23 w 90"/>
                <a:gd name="T7" fmla="*/ 83 h 133"/>
                <a:gd name="T8" fmla="*/ 23 w 90"/>
                <a:gd name="T9" fmla="*/ 121 h 133"/>
                <a:gd name="T10" fmla="*/ 33 w 90"/>
                <a:gd name="T11" fmla="*/ 121 h 133"/>
                <a:gd name="T12" fmla="*/ 45 w 90"/>
                <a:gd name="T13" fmla="*/ 133 h 133"/>
                <a:gd name="T14" fmla="*/ 57 w 90"/>
                <a:gd name="T15" fmla="*/ 121 h 133"/>
                <a:gd name="T16" fmla="*/ 67 w 90"/>
                <a:gd name="T17" fmla="*/ 121 h 133"/>
                <a:gd name="T18" fmla="*/ 67 w 90"/>
                <a:gd name="T19" fmla="*/ 83 h 133"/>
                <a:gd name="T20" fmla="*/ 90 w 90"/>
                <a:gd name="T21" fmla="*/ 4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133">
                  <a:moveTo>
                    <a:pt x="90" y="44"/>
                  </a:moveTo>
                  <a:cubicBezTo>
                    <a:pt x="90" y="20"/>
                    <a:pt x="70" y="0"/>
                    <a:pt x="45" y="0"/>
                  </a:cubicBezTo>
                  <a:cubicBezTo>
                    <a:pt x="20" y="0"/>
                    <a:pt x="0" y="20"/>
                    <a:pt x="0" y="44"/>
                  </a:cubicBezTo>
                  <a:cubicBezTo>
                    <a:pt x="0" y="61"/>
                    <a:pt x="9" y="75"/>
                    <a:pt x="23" y="83"/>
                  </a:cubicBezTo>
                  <a:cubicBezTo>
                    <a:pt x="23" y="121"/>
                    <a:pt x="23" y="121"/>
                    <a:pt x="23" y="121"/>
                  </a:cubicBezTo>
                  <a:cubicBezTo>
                    <a:pt x="33" y="121"/>
                    <a:pt x="33" y="121"/>
                    <a:pt x="33" y="121"/>
                  </a:cubicBezTo>
                  <a:cubicBezTo>
                    <a:pt x="33" y="127"/>
                    <a:pt x="39" y="133"/>
                    <a:pt x="45" y="133"/>
                  </a:cubicBezTo>
                  <a:cubicBezTo>
                    <a:pt x="52" y="133"/>
                    <a:pt x="57" y="127"/>
                    <a:pt x="57" y="121"/>
                  </a:cubicBezTo>
                  <a:cubicBezTo>
                    <a:pt x="67" y="121"/>
                    <a:pt x="67" y="121"/>
                    <a:pt x="67" y="121"/>
                  </a:cubicBezTo>
                  <a:cubicBezTo>
                    <a:pt x="67" y="83"/>
                    <a:pt x="67" y="83"/>
                    <a:pt x="67" y="83"/>
                  </a:cubicBezTo>
                  <a:cubicBezTo>
                    <a:pt x="81" y="75"/>
                    <a:pt x="90" y="61"/>
                    <a:pt x="90" y="44"/>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p:nvSpPr>
          <p:spPr bwMode="auto">
            <a:xfrm flipH="1">
              <a:off x="5196465" y="1973262"/>
              <a:ext cx="538736" cy="479285"/>
            </a:xfrm>
            <a:custGeom>
              <a:avLst/>
              <a:gdLst>
                <a:gd name="T0" fmla="*/ 79 w 158"/>
                <a:gd name="T1" fmla="*/ 87 h 140"/>
                <a:gd name="T2" fmla="*/ 79 w 158"/>
                <a:gd name="T3" fmla="*/ 107 h 140"/>
                <a:gd name="T4" fmla="*/ 88 w 158"/>
                <a:gd name="T5" fmla="*/ 78 h 140"/>
                <a:gd name="T6" fmla="*/ 79 w 158"/>
                <a:gd name="T7" fmla="*/ 70 h 140"/>
                <a:gd name="T8" fmla="*/ 71 w 158"/>
                <a:gd name="T9" fmla="*/ 78 h 140"/>
                <a:gd name="T10" fmla="*/ 79 w 158"/>
                <a:gd name="T11" fmla="*/ 87 h 140"/>
                <a:gd name="T12" fmla="*/ 88 w 158"/>
                <a:gd name="T13" fmla="*/ 78 h 140"/>
                <a:gd name="T14" fmla="*/ 0 w 158"/>
                <a:gd name="T15" fmla="*/ 81 h 140"/>
                <a:gd name="T16" fmla="*/ 20 w 158"/>
                <a:gd name="T17" fmla="*/ 81 h 140"/>
                <a:gd name="T18" fmla="*/ 23 w 158"/>
                <a:gd name="T19" fmla="*/ 23 h 140"/>
                <a:gd name="T20" fmla="*/ 37 w 158"/>
                <a:gd name="T21" fmla="*/ 36 h 140"/>
                <a:gd name="T22" fmla="*/ 79 w 158"/>
                <a:gd name="T23" fmla="*/ 0 h 140"/>
                <a:gd name="T24" fmla="*/ 79 w 158"/>
                <a:gd name="T25" fmla="*/ 19 h 140"/>
                <a:gd name="T26" fmla="*/ 135 w 158"/>
                <a:gd name="T27" fmla="*/ 23 h 140"/>
                <a:gd name="T28" fmla="*/ 121 w 158"/>
                <a:gd name="T29" fmla="*/ 36 h 140"/>
                <a:gd name="T30" fmla="*/ 158 w 158"/>
                <a:gd name="T31" fmla="*/ 81 h 140"/>
                <a:gd name="T32" fmla="*/ 138 w 158"/>
                <a:gd name="T33" fmla="*/ 81 h 140"/>
                <a:gd name="T34" fmla="*/ 69 w 158"/>
                <a:gd name="T35" fmla="*/ 140 h 140"/>
                <a:gd name="T36" fmla="*/ 89 w 158"/>
                <a:gd name="T37" fmla="*/ 140 h 140"/>
                <a:gd name="T38" fmla="*/ 69 w 158"/>
                <a:gd name="T39" fmla="*/ 129 h 140"/>
                <a:gd name="T40" fmla="*/ 89 w 158"/>
                <a:gd name="T41"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140">
                  <a:moveTo>
                    <a:pt x="79" y="87"/>
                  </a:moveTo>
                  <a:cubicBezTo>
                    <a:pt x="79" y="107"/>
                    <a:pt x="79" y="107"/>
                    <a:pt x="79" y="107"/>
                  </a:cubicBezTo>
                  <a:moveTo>
                    <a:pt x="88" y="78"/>
                  </a:moveTo>
                  <a:cubicBezTo>
                    <a:pt x="88" y="74"/>
                    <a:pt x="84" y="70"/>
                    <a:pt x="79" y="70"/>
                  </a:cubicBezTo>
                  <a:cubicBezTo>
                    <a:pt x="74" y="70"/>
                    <a:pt x="71" y="74"/>
                    <a:pt x="71" y="78"/>
                  </a:cubicBezTo>
                  <a:cubicBezTo>
                    <a:pt x="71" y="83"/>
                    <a:pt x="74" y="87"/>
                    <a:pt x="79" y="87"/>
                  </a:cubicBezTo>
                  <a:cubicBezTo>
                    <a:pt x="84" y="87"/>
                    <a:pt x="88" y="83"/>
                    <a:pt x="88" y="78"/>
                  </a:cubicBezTo>
                  <a:close/>
                  <a:moveTo>
                    <a:pt x="0" y="81"/>
                  </a:moveTo>
                  <a:cubicBezTo>
                    <a:pt x="20" y="81"/>
                    <a:pt x="20" y="81"/>
                    <a:pt x="20" y="81"/>
                  </a:cubicBezTo>
                  <a:moveTo>
                    <a:pt x="23" y="23"/>
                  </a:moveTo>
                  <a:cubicBezTo>
                    <a:pt x="37" y="36"/>
                    <a:pt x="37" y="36"/>
                    <a:pt x="37" y="36"/>
                  </a:cubicBezTo>
                  <a:moveTo>
                    <a:pt x="79" y="0"/>
                  </a:moveTo>
                  <a:cubicBezTo>
                    <a:pt x="79" y="19"/>
                    <a:pt x="79" y="19"/>
                    <a:pt x="79" y="19"/>
                  </a:cubicBezTo>
                  <a:moveTo>
                    <a:pt x="135" y="23"/>
                  </a:moveTo>
                  <a:cubicBezTo>
                    <a:pt x="121" y="36"/>
                    <a:pt x="121" y="36"/>
                    <a:pt x="121" y="36"/>
                  </a:cubicBezTo>
                  <a:moveTo>
                    <a:pt x="158" y="81"/>
                  </a:moveTo>
                  <a:cubicBezTo>
                    <a:pt x="138" y="81"/>
                    <a:pt x="138" y="81"/>
                    <a:pt x="138" y="81"/>
                  </a:cubicBezTo>
                  <a:moveTo>
                    <a:pt x="69" y="140"/>
                  </a:moveTo>
                  <a:cubicBezTo>
                    <a:pt x="89" y="140"/>
                    <a:pt x="89" y="140"/>
                    <a:pt x="89" y="140"/>
                  </a:cubicBezTo>
                  <a:moveTo>
                    <a:pt x="69" y="129"/>
                  </a:moveTo>
                  <a:cubicBezTo>
                    <a:pt x="89" y="129"/>
                    <a:pt x="89" y="129"/>
                    <a:pt x="89" y="129"/>
                  </a:cubicBez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a:extLst/>
            </p:cNvPr>
            <p:cNvSpPr>
              <a:spLocks noEditPoints="1"/>
            </p:cNvSpPr>
            <p:nvPr/>
          </p:nvSpPr>
          <p:spPr bwMode="auto">
            <a:xfrm flipH="1">
              <a:off x="5175857" y="2623928"/>
              <a:ext cx="493706"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2177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4.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1_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6.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7.xml><?xml version="1.0" encoding="utf-8"?>
<a:theme xmlns:a="http://schemas.openxmlformats.org/drawingml/2006/main" name="3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8.xml><?xml version="1.0" encoding="utf-8"?>
<a:theme xmlns:a="http://schemas.openxmlformats.org/drawingml/2006/main" name="4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DisplayName/>
        <AccountId xsi:nil="true"/>
        <AccountType/>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2017-09-25T00:00:00+00:00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2017</TermName>
          <TermId xmlns="http://schemas.microsoft.com/office/infopath/2007/PartnerControls">21d30605-03f6-4b08-a63a-5a553eb19f84</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2017-09-29T00:00:00+00:00</Event_x0020_End_x0020_Date>
    <c2f1b796fca04ddbb48af271e99c8750 xmlns="04e01bb1-6d80-42e9-ae53-416b1e8aa845">
      <Terms xmlns="http://schemas.microsoft.com/office/infopath/2007/PartnerControls"/>
    </c2f1b796fca04ddbb48af271e99c875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8641f81e7643323f4894ad5cfb9fb0f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cfa393de6d5a52634dd4113eb929c878"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e889e55c-35cf-43c7-aaf4-cf2500919dd8"/>
    <ds:schemaRef ds:uri="04e01bb1-6d80-42e9-ae53-416b1e8aa845"/>
    <ds:schemaRef ds:uri="http://purl.org/dc/dcmitype/"/>
    <ds:schemaRef ds:uri="http://schemas.microsoft.com/office/2006/documentManagement/types"/>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32F11E6-5A70-45F1-A1F4-684775A686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Microsoft%20Ignite%202017%20Template</Template>
  <TotalTime>350</TotalTime>
  <Words>6191</Words>
  <Application>Microsoft Office PowerPoint</Application>
  <PresentationFormat>Custom</PresentationFormat>
  <Paragraphs>769</Paragraphs>
  <Slides>54</Slides>
  <Notes>54</Notes>
  <HiddenSlides>0</HiddenSlides>
  <MMClips>0</MMClips>
  <ScaleCrop>false</ScaleCrop>
  <HeadingPairs>
    <vt:vector size="8" baseType="variant">
      <vt:variant>
        <vt:lpstr>Fonts Used</vt:lpstr>
      </vt:variant>
      <vt:variant>
        <vt:i4>8</vt:i4>
      </vt:variant>
      <vt:variant>
        <vt:lpstr>Theme</vt:lpstr>
      </vt:variant>
      <vt:variant>
        <vt:i4>8</vt:i4>
      </vt:variant>
      <vt:variant>
        <vt:lpstr>Embedded OLE Servers</vt:lpstr>
      </vt:variant>
      <vt:variant>
        <vt:i4>1</vt:i4>
      </vt:variant>
      <vt:variant>
        <vt:lpstr>Slide Titles</vt:lpstr>
      </vt:variant>
      <vt:variant>
        <vt:i4>54</vt:i4>
      </vt:variant>
    </vt:vector>
  </HeadingPairs>
  <TitlesOfParts>
    <vt:vector size="71" baseType="lpstr">
      <vt:lpstr>Arial</vt:lpstr>
      <vt:lpstr>Calibri</vt:lpstr>
      <vt:lpstr>Consolas</vt:lpstr>
      <vt:lpstr>Segoe UI</vt:lpstr>
      <vt:lpstr>Segoe UI Light</vt:lpstr>
      <vt:lpstr>Segoe UI Semilight</vt:lpstr>
      <vt:lpstr>Trebuchet MS</vt:lpstr>
      <vt:lpstr>Wingdings</vt:lpstr>
      <vt:lpstr>5-50109_Microsoft_Light_Template</vt:lpstr>
      <vt:lpstr>5-50109_Microsoft_Dark_Template</vt:lpstr>
      <vt:lpstr>FY15 Enterprise identity theme</vt:lpstr>
      <vt:lpstr>1_WHITE TEMPLATE</vt:lpstr>
      <vt:lpstr>1_FY15 Enterprise identity theme</vt:lpstr>
      <vt:lpstr>2_WHITE TEMPLATE</vt:lpstr>
      <vt:lpstr>3_WHITE TEMPLATE</vt:lpstr>
      <vt:lpstr>4_WHITE TEMPLATE</vt:lpstr>
      <vt:lpstr>think-cell Slide</vt:lpstr>
      <vt:lpstr>PowerPoint Presentation</vt:lpstr>
      <vt:lpstr>Welcome!</vt:lpstr>
      <vt:lpstr>Lab:</vt:lpstr>
      <vt:lpstr>PowerPoint Presentation</vt:lpstr>
      <vt:lpstr>Advanced Analytics</vt:lpstr>
      <vt:lpstr>The Need for DevOps and Data Science</vt:lpstr>
      <vt:lpstr>The Team Data Science Process </vt:lpstr>
      <vt:lpstr>The Azure Platform For Analytics and AI</vt:lpstr>
      <vt:lpstr>DevOps</vt:lpstr>
      <vt:lpstr>PowerPoint Presentation</vt:lpstr>
      <vt:lpstr>DevOps: the three stage conversation</vt:lpstr>
      <vt:lpstr>DevOps Maturity</vt:lpstr>
      <vt:lpstr>PowerPoint Presentation</vt:lpstr>
      <vt:lpstr>PowerPoint Presentation</vt:lpstr>
      <vt:lpstr>PowerPoint Presentation</vt:lpstr>
      <vt:lpstr>PowerPoint Presentation</vt:lpstr>
      <vt:lpstr>Data Science – Problem to Data Flow</vt:lpstr>
      <vt:lpstr>PowerPoint Presentation</vt:lpstr>
      <vt:lpstr>PowerPoint Presentation</vt:lpstr>
      <vt:lpstr>PowerPoint Presentation</vt:lpstr>
      <vt:lpstr>PowerPoint Presentation</vt:lpstr>
      <vt:lpstr>Document the Data - Azure Data Catalog</vt:lpstr>
      <vt:lpstr>Lab:</vt:lpstr>
      <vt:lpstr>PowerPoint Presentation</vt:lpstr>
      <vt:lpstr>PowerPoint Presentation</vt:lpstr>
      <vt:lpstr>PowerPoint Presentation</vt:lpstr>
      <vt:lpstr>PowerPoint Presentation</vt:lpstr>
      <vt:lpstr>Lab:</vt:lpstr>
      <vt:lpstr>PowerPoint Presentation</vt:lpstr>
      <vt:lpstr>PowerPoint Presentation</vt:lpstr>
      <vt:lpstr>PowerPoint Presentation</vt:lpstr>
      <vt:lpstr>PowerPoint Presentation</vt:lpstr>
      <vt:lpstr>Lab:</vt:lpstr>
      <vt:lpstr>PowerPoint Presentation</vt:lpstr>
      <vt:lpstr>PowerPoint Presentation</vt:lpstr>
      <vt:lpstr>PowerPoint Presentation</vt:lpstr>
      <vt:lpstr>PowerPoint Presentation</vt:lpstr>
      <vt:lpstr>PowerPoint Presentation</vt:lpstr>
      <vt:lpstr>PowerPoint Presentation</vt:lpstr>
      <vt:lpstr>Custom Build Tasks</vt:lpstr>
      <vt:lpstr>PowerPoint Presentation</vt:lpstr>
      <vt:lpstr>Lab:</vt:lpstr>
      <vt:lpstr>PowerPoint Presentation</vt:lpstr>
      <vt:lpstr>PowerPoint Presentation</vt:lpstr>
      <vt:lpstr>PowerPoint Presentation</vt:lpstr>
      <vt:lpstr>Lab:</vt:lpstr>
      <vt:lpstr>PowerPoint Presentation</vt:lpstr>
      <vt:lpstr>PowerPoint Presentation</vt:lpstr>
      <vt:lpstr>PowerPoint Presentation</vt:lpstr>
      <vt:lpstr>PowerPoint Presentation</vt:lpstr>
      <vt:lpstr>PowerPoint Presentation</vt:lpstr>
      <vt:lpstr>Lab:</vt:lpstr>
      <vt:lpstr>Resources for DevOps Practices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Buck Woody</dc:creator>
  <cp:keywords>Microsoft Ignite 2017</cp:keywords>
  <dc:description>Template: Mitchell Derrey, Silver Fox Productions_x000d_
Formatting: _x000d_
Audience Type:</dc:description>
  <cp:lastModifiedBy>Buck Woody</cp:lastModifiedBy>
  <cp:revision>70</cp:revision>
  <dcterms:created xsi:type="dcterms:W3CDTF">2017-08-29T11:26:03Z</dcterms:created>
  <dcterms:modified xsi:type="dcterms:W3CDTF">2017-10-17T17:31:15Z</dcterms:modified>
  <cp:category>Microsoft Ignite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y fmtid="{D5CDD505-2E9C-101B-9397-08002B2CF9AE}" pid="14" name="MSIP_Label_87867195-f2b8-4ac2-b0b6-6bb73cb33afc_Enabled">
    <vt:lpwstr>True</vt:lpwstr>
  </property>
  <property fmtid="{D5CDD505-2E9C-101B-9397-08002B2CF9AE}" pid="15" name="MSIP_Label_87867195-f2b8-4ac2-b0b6-6bb73cb33afc_SiteId">
    <vt:lpwstr>72f988bf-86f1-41af-91ab-2d7cd011db47</vt:lpwstr>
  </property>
  <property fmtid="{D5CDD505-2E9C-101B-9397-08002B2CF9AE}" pid="16" name="MSIP_Label_87867195-f2b8-4ac2-b0b6-6bb73cb33afc_Ref">
    <vt:lpwstr>https://api.informationprotection.azure.com/api/72f988bf-86f1-41af-91ab-2d7cd011db47</vt:lpwstr>
  </property>
  <property fmtid="{D5CDD505-2E9C-101B-9397-08002B2CF9AE}" pid="17" name="MSIP_Label_87867195-f2b8-4ac2-b0b6-6bb73cb33afc_Owner">
    <vt:lpwstr>bwoody@microsoft.com</vt:lpwstr>
  </property>
  <property fmtid="{D5CDD505-2E9C-101B-9397-08002B2CF9AE}" pid="18" name="MSIP_Label_87867195-f2b8-4ac2-b0b6-6bb73cb33afc_SetDate">
    <vt:lpwstr>2017-08-29T07:26:29.2456511-04:00</vt:lpwstr>
  </property>
  <property fmtid="{D5CDD505-2E9C-101B-9397-08002B2CF9AE}" pid="19" name="MSIP_Label_87867195-f2b8-4ac2-b0b6-6bb73cb33afc_Name">
    <vt:lpwstr>Public</vt:lpwstr>
  </property>
  <property fmtid="{D5CDD505-2E9C-101B-9397-08002B2CF9AE}" pid="20" name="MSIP_Label_87867195-f2b8-4ac2-b0b6-6bb73cb33afc_Application">
    <vt:lpwstr>Microsoft Azure Information Protection</vt:lpwstr>
  </property>
  <property fmtid="{D5CDD505-2E9C-101B-9397-08002B2CF9AE}" pid="21" name="MSIP_Label_87867195-f2b8-4ac2-b0b6-6bb73cb33afc_Extended_MSFT_Method">
    <vt:lpwstr>Manual</vt:lpwstr>
  </property>
  <property fmtid="{D5CDD505-2E9C-101B-9397-08002B2CF9AE}" pid="22" name="Sensitivity">
    <vt:lpwstr>Public</vt:lpwstr>
  </property>
</Properties>
</file>